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5"/>
  </p:notesMasterIdLst>
  <p:sldIdLst>
    <p:sldId id="256" r:id="rId2"/>
    <p:sldId id="323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FCCFF"/>
    <a:srgbClr val="F3F4E4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6" autoAdjust="0"/>
    <p:restoredTop sz="93971" autoAdjust="0"/>
  </p:normalViewPr>
  <p:slideViewPr>
    <p:cSldViewPr>
      <p:cViewPr varScale="1">
        <p:scale>
          <a:sx n="69" d="100"/>
          <a:sy n="69" d="100"/>
        </p:scale>
        <p:origin x="1300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2020/4/29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A746F-AF1F-C048-A2ED-B38EF01E9631}" type="slidenum">
              <a:rPr lang="en-US" altLang="ja-JP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1871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A746F-AF1F-C048-A2ED-B38EF01E9631}" type="slidenum">
              <a:rPr lang="en-US" altLang="ja-JP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5881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A746F-AF1F-C048-A2ED-B38EF01E9631}" type="slidenum">
              <a:rPr lang="en-US" altLang="ja-JP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652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A746F-AF1F-C048-A2ED-B38EF01E9631}" type="slidenum">
              <a:rPr lang="en-US" altLang="ja-JP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6651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19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5" Type="http://schemas.openxmlformats.org/officeDocument/2006/relationships/image" Target="../media/image13.tiff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1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dirty="0" smtClean="0">
                <a:solidFill>
                  <a:srgbClr val="011893"/>
                </a:solidFill>
              </a:rPr>
              <a:t>SIMD</a:t>
            </a:r>
            <a:r>
              <a:rPr lang="ja-JP" altLang="en-US" sz="4400" dirty="0" smtClean="0">
                <a:solidFill>
                  <a:srgbClr val="011893"/>
                </a:solidFill>
              </a:rPr>
              <a:t>化とは何か</a:t>
            </a:r>
            <a:endParaRPr kumimoji="1" lang="ja-JP" altLang="en-US" sz="4400" dirty="0">
              <a:solidFill>
                <a:srgbClr val="011893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2020/0</a:t>
            </a:r>
            <a:r>
              <a:rPr lang="en-US" altLang="ja-JP" sz="4000" dirty="0" smtClean="0"/>
              <a:t>4</a:t>
            </a:r>
            <a:r>
              <a:rPr kumimoji="1" lang="en-US" altLang="ja-JP" sz="4000" dirty="0" smtClean="0"/>
              <a:t>/28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パイプライン処理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27584" y="1196752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全部で</a:t>
            </a:r>
            <a:r>
              <a:rPr kumimoji="1" lang="en-US" altLang="ja-JP" sz="3200" dirty="0" smtClean="0"/>
              <a:t>6</a:t>
            </a:r>
            <a:r>
              <a:rPr kumimoji="1" lang="ja-JP" altLang="en-US" sz="3200" dirty="0" smtClean="0"/>
              <a:t>工程ある</a:t>
            </a:r>
            <a:r>
              <a:rPr lang="ja-JP" altLang="en-US" sz="3200" dirty="0" smtClean="0"/>
              <a:t>作業を</a:t>
            </a:r>
            <a:r>
              <a:rPr lang="en-US" altLang="ja-JP" sz="3200" dirty="0" smtClean="0"/>
              <a:t>6</a:t>
            </a:r>
            <a:r>
              <a:rPr lang="ja-JP" altLang="en-US" sz="3200" dirty="0" smtClean="0"/>
              <a:t>人で分担すれば</a:t>
            </a:r>
            <a:endParaRPr lang="en-US" altLang="ja-JP" sz="3200" dirty="0" smtClean="0"/>
          </a:p>
          <a:p>
            <a:r>
              <a:rPr kumimoji="1" lang="en-US" altLang="ja-JP" sz="3200" dirty="0" smtClean="0"/>
              <a:t>1</a:t>
            </a:r>
            <a:r>
              <a:rPr kumimoji="1" lang="ja-JP" altLang="en-US" sz="3200" dirty="0" smtClean="0"/>
              <a:t>サイクルに</a:t>
            </a:r>
            <a:r>
              <a:rPr kumimoji="1" lang="en-US" altLang="ja-JP" sz="3200" dirty="0" smtClean="0"/>
              <a:t>1</a:t>
            </a:r>
            <a:r>
              <a:rPr kumimoji="1" lang="ja-JP" altLang="en-US" sz="3200" dirty="0" smtClean="0"/>
              <a:t>つ製品を作ることができる</a:t>
            </a:r>
            <a:endParaRPr kumimoji="1" lang="ja-JP" altLang="en-US" sz="3200" dirty="0"/>
          </a:p>
        </p:txBody>
      </p:sp>
      <p:grpSp>
        <p:nvGrpSpPr>
          <p:cNvPr id="7" name="図形グループ 15">
            <a:extLst>
              <a:ext uri="{FF2B5EF4-FFF2-40B4-BE49-F238E27FC236}">
                <a16:creationId xmlns:a16="http://schemas.microsoft.com/office/drawing/2014/main" id="{A30E6569-9185-B74B-BC0E-D3369699CBE0}"/>
              </a:ext>
            </a:extLst>
          </p:cNvPr>
          <p:cNvGrpSpPr/>
          <p:nvPr/>
        </p:nvGrpSpPr>
        <p:grpSpPr>
          <a:xfrm>
            <a:off x="1619672" y="3501008"/>
            <a:ext cx="5472608" cy="991181"/>
            <a:chOff x="1046832" y="3459155"/>
            <a:chExt cx="8650840" cy="1566812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ADF85269-84D8-B645-A24D-31BDE6EA7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832" y="3459158"/>
              <a:ext cx="1566809" cy="1566809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FA098E86-BB3C-6749-A925-FB76DF3D1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2953" y="3459157"/>
              <a:ext cx="1566809" cy="1566809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0E3828DE-E3E2-E948-8864-8AD3A1C11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0787" y="3459157"/>
              <a:ext cx="1566809" cy="1566809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AA60856-E21E-8C4C-9649-66D99C2A9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6908" y="3459156"/>
              <a:ext cx="1566809" cy="1566809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1749DD35-8F99-3D4F-82C3-AD0DC7F79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4742" y="3459156"/>
              <a:ext cx="1566809" cy="1566809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41C40C71-9268-C54B-8175-8F293CFE1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0863" y="3459155"/>
              <a:ext cx="1566809" cy="1566809"/>
            </a:xfrm>
            <a:prstGeom prst="rect">
              <a:avLst/>
            </a:prstGeom>
          </p:spPr>
        </p:pic>
      </p:grpSp>
      <p:sp>
        <p:nvSpPr>
          <p:cNvPr id="14" name="右矢印 13">
            <a:extLst>
              <a:ext uri="{FF2B5EF4-FFF2-40B4-BE49-F238E27FC236}">
                <a16:creationId xmlns:a16="http://schemas.microsoft.com/office/drawing/2014/main" id="{B7D8DFB2-FA0A-E445-8799-51FA5296E6A9}"/>
              </a:ext>
            </a:extLst>
          </p:cNvPr>
          <p:cNvSpPr/>
          <p:nvPr/>
        </p:nvSpPr>
        <p:spPr>
          <a:xfrm>
            <a:off x="755576" y="4149080"/>
            <a:ext cx="484566" cy="38331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146E1A72-BFD6-CF45-8C6D-EBC1D245915E}"/>
              </a:ext>
            </a:extLst>
          </p:cNvPr>
          <p:cNvSpPr/>
          <p:nvPr/>
        </p:nvSpPr>
        <p:spPr>
          <a:xfrm>
            <a:off x="7596336" y="4077072"/>
            <a:ext cx="484566" cy="38331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19" name="角丸四角形 18"/>
          <p:cNvSpPr/>
          <p:nvPr/>
        </p:nvSpPr>
        <p:spPr>
          <a:xfrm>
            <a:off x="1403648" y="3284984"/>
            <a:ext cx="5904656" cy="180020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521699"/>
            <a:ext cx="1130448" cy="105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/>
          <p:cNvSpPr txBox="1"/>
          <p:nvPr/>
        </p:nvSpPr>
        <p:spPr>
          <a:xfrm>
            <a:off x="251520" y="5733256"/>
            <a:ext cx="8231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演算器に入ってから出てくるまでは</a:t>
            </a:r>
            <a:r>
              <a:rPr lang="en-US" altLang="ja-JP" sz="2400" dirty="0" smtClean="0"/>
              <a:t>6</a:t>
            </a:r>
            <a:r>
              <a:rPr lang="ja-JP" altLang="en-US" sz="2400" dirty="0" smtClean="0"/>
              <a:t>サイクル</a:t>
            </a:r>
            <a:r>
              <a:rPr lang="en-US" altLang="ja-JP" sz="2400" dirty="0" smtClean="0"/>
              <a:t>(</a:t>
            </a:r>
            <a:r>
              <a:rPr lang="ja-JP" altLang="en-US" sz="2400" dirty="0" smtClean="0">
                <a:solidFill>
                  <a:srgbClr val="011893"/>
                </a:solidFill>
              </a:rPr>
              <a:t>レイテンシ</a:t>
            </a:r>
            <a:r>
              <a:rPr lang="en-US" altLang="ja-JP" sz="2400" dirty="0" smtClean="0"/>
              <a:t>)</a:t>
            </a:r>
          </a:p>
          <a:p>
            <a:r>
              <a:rPr kumimoji="1" lang="ja-JP" altLang="en-US" sz="2400" dirty="0" smtClean="0"/>
              <a:t>演算器から毎サイクル結果が出てくる</a:t>
            </a:r>
            <a:r>
              <a:rPr kumimoji="1" lang="en-US" altLang="ja-JP" sz="2400" dirty="0" smtClean="0"/>
              <a:t>(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スループット</a:t>
            </a:r>
            <a:r>
              <a:rPr kumimoji="1"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21" name="右矢印 20"/>
          <p:cNvSpPr/>
          <p:nvPr/>
        </p:nvSpPr>
        <p:spPr>
          <a:xfrm>
            <a:off x="1907704" y="4581128"/>
            <a:ext cx="432048" cy="4126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/>
          <p:cNvSpPr/>
          <p:nvPr/>
        </p:nvSpPr>
        <p:spPr>
          <a:xfrm>
            <a:off x="2771800" y="4581128"/>
            <a:ext cx="432048" cy="4126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/>
          <p:cNvSpPr/>
          <p:nvPr/>
        </p:nvSpPr>
        <p:spPr>
          <a:xfrm>
            <a:off x="3707904" y="4581128"/>
            <a:ext cx="432048" cy="4126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>
            <a:off x="4572000" y="4581128"/>
            <a:ext cx="432048" cy="4126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矢印 24"/>
          <p:cNvSpPr/>
          <p:nvPr/>
        </p:nvSpPr>
        <p:spPr>
          <a:xfrm>
            <a:off x="5508104" y="4581128"/>
            <a:ext cx="432048" cy="4126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矢印 25"/>
          <p:cNvSpPr/>
          <p:nvPr/>
        </p:nvSpPr>
        <p:spPr>
          <a:xfrm>
            <a:off x="6372200" y="4581128"/>
            <a:ext cx="432048" cy="4126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051720" y="5229200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サイクルに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段右に動くベルトコンベア</a:t>
            </a:r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932040" y="27716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演算器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5432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CPU</a:t>
            </a:r>
            <a:r>
              <a:rPr kumimoji="1" lang="ja-JP" altLang="en-US" dirty="0" smtClean="0"/>
              <a:t>の動作周波数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1AE0B84-8D8A-A047-8FA2-A9ECD999E409}"/>
              </a:ext>
            </a:extLst>
          </p:cNvPr>
          <p:cNvSpPr txBox="1"/>
          <p:nvPr/>
        </p:nvSpPr>
        <p:spPr>
          <a:xfrm>
            <a:off x="2195736" y="2780928"/>
            <a:ext cx="121058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性能</a:t>
            </a:r>
            <a:endParaRPr kumimoji="1" lang="ja-JP" altLang="en-US" sz="40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6D5274A-2661-F74D-B8CB-39195884FE47}"/>
              </a:ext>
            </a:extLst>
          </p:cNvPr>
          <p:cNvSpPr/>
          <p:nvPr/>
        </p:nvSpPr>
        <p:spPr>
          <a:xfrm>
            <a:off x="4716016" y="2780928"/>
            <a:ext cx="2749471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ja-JP" altLang="en-US" sz="4000" dirty="0"/>
              <a:t>動作周波数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385B3A2-C52C-184F-91C5-E40E3A0DE592}"/>
              </a:ext>
            </a:extLst>
          </p:cNvPr>
          <p:cNvSpPr/>
          <p:nvPr/>
        </p:nvSpPr>
        <p:spPr>
          <a:xfrm>
            <a:off x="3779912" y="2780928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dirty="0"/>
              <a:t>＝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83568" y="1124744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パイプライン処理により、</a:t>
            </a:r>
            <a:r>
              <a:rPr kumimoji="1" lang="en-US" altLang="ja-JP" sz="2800" dirty="0" smtClean="0"/>
              <a:t>1</a:t>
            </a:r>
            <a:r>
              <a:rPr kumimoji="1" lang="ja-JP" altLang="en-US" sz="2800" dirty="0" smtClean="0"/>
              <a:t>サイクルに</a:t>
            </a:r>
            <a:r>
              <a:rPr kumimoji="1" lang="en-US" altLang="ja-JP" sz="2800" dirty="0" smtClean="0"/>
              <a:t>1</a:t>
            </a:r>
            <a:r>
              <a:rPr lang="ja-JP" altLang="en-US" sz="2800" dirty="0" smtClean="0"/>
              <a:t>回計算</a:t>
            </a:r>
            <a:endParaRPr lang="en-US" altLang="ja-JP" sz="2800" dirty="0" smtClean="0"/>
          </a:p>
          <a:p>
            <a:r>
              <a:rPr lang="ja-JP" altLang="en-US" sz="2800" dirty="0" smtClean="0"/>
              <a:t>できるようにな</a:t>
            </a:r>
            <a:r>
              <a:rPr lang="ja-JP" altLang="en-US" sz="2800" dirty="0"/>
              <a:t>った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9512" y="4221088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あとは動作周波数を上げれば上げるだけ性能があがる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732240" y="53732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・・・はずだった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27462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CPU</a:t>
            </a:r>
            <a:r>
              <a:rPr kumimoji="1" lang="ja-JP" altLang="en-US" dirty="0" smtClean="0"/>
              <a:t>の動作周波数</a:t>
            </a:r>
            <a:endParaRPr kumimoji="1" lang="en-US" altLang="ja-JP" dirty="0" smtClean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6295ACE-6A8F-0A44-9B3B-897F65CC2198}"/>
              </a:ext>
            </a:extLst>
          </p:cNvPr>
          <p:cNvSpPr txBox="1"/>
          <p:nvPr/>
        </p:nvSpPr>
        <p:spPr>
          <a:xfrm>
            <a:off x="899592" y="6021288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1</a:t>
            </a:r>
            <a:r>
              <a:rPr lang="ja-JP" altLang="en-US" sz="2400" dirty="0" smtClean="0"/>
              <a:t>サイクル</a:t>
            </a:r>
            <a:r>
              <a:rPr lang="ja-JP" altLang="en-US" sz="2400" dirty="0"/>
              <a:t>に</a:t>
            </a:r>
            <a:r>
              <a:rPr kumimoji="1" lang="ja-JP" altLang="en-US" sz="2400" dirty="0" smtClean="0"/>
              <a:t>複数</a:t>
            </a:r>
            <a:r>
              <a:rPr kumimoji="1" lang="ja-JP" altLang="en-US" sz="2400" dirty="0"/>
              <a:t>の命令を</a:t>
            </a:r>
            <a:r>
              <a:rPr kumimoji="1" lang="ja-JP" altLang="en-US" sz="2400" dirty="0" smtClean="0"/>
              <a:t>実行するしかない</a:t>
            </a:r>
            <a:endParaRPr kumimoji="1" lang="ja-JP" altLang="en-US" sz="2400" dirty="0"/>
          </a:p>
        </p:txBody>
      </p:sp>
      <p:sp>
        <p:nvSpPr>
          <p:cNvPr id="4" name="右矢印 3">
            <a:extLst>
              <a:ext uri="{FF2B5EF4-FFF2-40B4-BE49-F238E27FC236}">
                <a16:creationId xmlns:a16="http://schemas.microsoft.com/office/drawing/2014/main" id="{6A80BDB7-EEE7-074C-9746-70096C62CAFB}"/>
              </a:ext>
            </a:extLst>
          </p:cNvPr>
          <p:cNvSpPr/>
          <p:nvPr/>
        </p:nvSpPr>
        <p:spPr>
          <a:xfrm>
            <a:off x="467544" y="6093296"/>
            <a:ext cx="369944" cy="3082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305BA5C-E34B-9843-8862-5940B791D3B8}"/>
              </a:ext>
            </a:extLst>
          </p:cNvPr>
          <p:cNvSpPr txBox="1"/>
          <p:nvPr/>
        </p:nvSpPr>
        <p:spPr>
          <a:xfrm>
            <a:off x="251520" y="5517232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動作周波数を上げずに演算性能を上げたい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FD6B2F6-52FD-9F4D-807A-5AE3507E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608" y="1772816"/>
            <a:ext cx="6166600" cy="3200400"/>
          </a:xfrm>
          <a:prstGeom prst="rect">
            <a:avLst/>
          </a:prstGeom>
          <a:solidFill>
            <a:srgbClr val="F3F4E4"/>
          </a:solidFill>
          <a:ln w="9525">
            <a:solidFill>
              <a:srgbClr val="F3F4E4"/>
            </a:solidFill>
            <a:miter lim="800000"/>
            <a:headEnd/>
            <a:tailEnd/>
          </a:ln>
          <a:effectLst/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1EFA63A-3EAF-2B47-86BF-63310525842B}"/>
              </a:ext>
            </a:extLst>
          </p:cNvPr>
          <p:cNvSpPr txBox="1"/>
          <p:nvPr/>
        </p:nvSpPr>
        <p:spPr>
          <a:xfrm>
            <a:off x="323528" y="980728"/>
            <a:ext cx="7978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CPU</a:t>
            </a:r>
            <a:r>
              <a:rPr lang="ja-JP" altLang="en-US" sz="2800" dirty="0"/>
              <a:t>の動作周波数向上は</a:t>
            </a:r>
            <a:r>
              <a:rPr lang="en-US" altLang="ja-JP" sz="2800" dirty="0"/>
              <a:t>2000</a:t>
            </a:r>
            <a:r>
              <a:rPr lang="ja-JP" altLang="en-US" sz="2800" dirty="0"/>
              <a:t>年頃から頭打ちに</a:t>
            </a:r>
            <a:endParaRPr kumimoji="1" lang="ja-JP" altLang="en-US" sz="28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5DF1737-777D-2A42-9D05-B61A20874AFD}"/>
              </a:ext>
            </a:extLst>
          </p:cNvPr>
          <p:cNvSpPr/>
          <p:nvPr/>
        </p:nvSpPr>
        <p:spPr>
          <a:xfrm>
            <a:off x="467544" y="5013176"/>
            <a:ext cx="701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http://cacm.acm.org/magazines/2012/4/147359-cpu-db-recording-microprocessor-history/fulltext</a:t>
            </a:r>
            <a:endParaRPr lang="ja-JP" altLang="en-US" sz="12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318494" y="4643844"/>
            <a:ext cx="415498" cy="369332"/>
          </a:xfrm>
          <a:prstGeom prst="rect">
            <a:avLst/>
          </a:prstGeom>
          <a:solidFill>
            <a:srgbClr val="F3F4E4"/>
          </a:solidFill>
        </p:spPr>
        <p:txBody>
          <a:bodyPr wrap="none" rtlCol="0">
            <a:spAutoFit/>
          </a:bodyPr>
          <a:lstStyle/>
          <a:p>
            <a:r>
              <a:rPr lang="ja-JP" altLang="en-US" dirty="0"/>
              <a:t>年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 rot="16200000">
            <a:off x="-586891" y="3316518"/>
            <a:ext cx="2129109" cy="400110"/>
          </a:xfrm>
          <a:prstGeom prst="rect">
            <a:avLst/>
          </a:prstGeom>
          <a:solidFill>
            <a:srgbClr val="F3F4E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動作周波数</a:t>
            </a:r>
            <a:r>
              <a:rPr lang="en-US" altLang="ja-JP" sz="2000" dirty="0" smtClean="0"/>
              <a:t>(MHz)</a:t>
            </a:r>
            <a:endParaRPr kumimoji="1" lang="ja-JP" altLang="en-US" sz="2000" dirty="0"/>
          </a:p>
        </p:txBody>
      </p:sp>
      <p:pic>
        <p:nvPicPr>
          <p:cNvPr id="2050" name="Picture 2" descr="熱がある人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492896"/>
            <a:ext cx="2051510" cy="215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6660232" y="206084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主に発熱が原因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8277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解決案</a:t>
            </a:r>
            <a:r>
              <a:rPr lang="en-US" altLang="ja-JP" dirty="0" smtClean="0"/>
              <a:t>1:</a:t>
            </a:r>
            <a:r>
              <a:rPr lang="ja-JP" altLang="en-US" dirty="0" smtClean="0"/>
              <a:t>スーパースカラ</a:t>
            </a:r>
            <a:endParaRPr kumimoji="1" lang="ja-JP" altLang="en-US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93385E7-F787-4B48-A192-E3B0B5BE5F64}"/>
              </a:ext>
            </a:extLst>
          </p:cNvPr>
          <p:cNvSpPr txBox="1"/>
          <p:nvPr/>
        </p:nvSpPr>
        <p:spPr>
          <a:xfrm>
            <a:off x="1842168" y="974825"/>
            <a:ext cx="481806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ハードウェアにがんばらせる</a:t>
            </a:r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5D08BF28-434E-7D43-925E-60F5FA59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079" y="1909371"/>
            <a:ext cx="1309945" cy="1309944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F29357D6-D51B-0344-A4E4-091EB3C0E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850" y="3611440"/>
            <a:ext cx="1309945" cy="1309944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7FC28D8D-CAAE-C645-B1DE-B03983254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539" y="2772077"/>
            <a:ext cx="1728130" cy="1490512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94547B17-E674-B14C-A3BE-2A6FD3E1E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68" y="2762452"/>
            <a:ext cx="1604733" cy="1608754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B4DED93-9307-0448-B2F1-4D69E5B846A7}"/>
              </a:ext>
            </a:extLst>
          </p:cNvPr>
          <p:cNvSpPr txBox="1"/>
          <p:nvPr/>
        </p:nvSpPr>
        <p:spPr>
          <a:xfrm>
            <a:off x="539552" y="224725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データフェッチ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33A5BF50-23A2-9A40-871D-A2547C3A53B1}"/>
              </a:ext>
            </a:extLst>
          </p:cNvPr>
          <p:cNvSpPr txBox="1"/>
          <p:nvPr/>
        </p:nvSpPr>
        <p:spPr>
          <a:xfrm>
            <a:off x="3149258" y="224725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依存関係</a:t>
            </a:r>
            <a:r>
              <a:rPr kumimoji="1" lang="ja-JP" altLang="en-US" sz="2400" dirty="0" smtClean="0"/>
              <a:t>チェック</a:t>
            </a:r>
            <a:endParaRPr kumimoji="1" lang="en-US" altLang="ja-JP" sz="2400" dirty="0"/>
          </a:p>
        </p:txBody>
      </p:sp>
      <p:sp>
        <p:nvSpPr>
          <p:cNvPr id="37" name="右矢印 36">
            <a:extLst>
              <a:ext uri="{FF2B5EF4-FFF2-40B4-BE49-F238E27FC236}">
                <a16:creationId xmlns:a16="http://schemas.microsoft.com/office/drawing/2014/main" id="{ABC5D646-1A6D-E749-A5A8-0C8AA49F0AAE}"/>
              </a:ext>
            </a:extLst>
          </p:cNvPr>
          <p:cNvSpPr/>
          <p:nvPr/>
        </p:nvSpPr>
        <p:spPr>
          <a:xfrm>
            <a:off x="2771801" y="3356992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38" name="右矢印 37">
            <a:extLst>
              <a:ext uri="{FF2B5EF4-FFF2-40B4-BE49-F238E27FC236}">
                <a16:creationId xmlns:a16="http://schemas.microsoft.com/office/drawing/2014/main" id="{FA54BED1-9A99-5749-94F5-D8D3784D875F}"/>
              </a:ext>
            </a:extLst>
          </p:cNvPr>
          <p:cNvSpPr/>
          <p:nvPr/>
        </p:nvSpPr>
        <p:spPr>
          <a:xfrm rot="20700000">
            <a:off x="5609926" y="2866724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B9ED3567-F7A7-FE48-B2FA-9C68F148FE33}"/>
              </a:ext>
            </a:extLst>
          </p:cNvPr>
          <p:cNvSpPr/>
          <p:nvPr/>
        </p:nvSpPr>
        <p:spPr>
          <a:xfrm rot="1800000">
            <a:off x="5629175" y="3935128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1E6188F-1817-C945-867E-AD5A31FA3D01}"/>
              </a:ext>
            </a:extLst>
          </p:cNvPr>
          <p:cNvSpPr txBox="1"/>
          <p:nvPr/>
        </p:nvSpPr>
        <p:spPr>
          <a:xfrm>
            <a:off x="539552" y="4365104"/>
            <a:ext cx="4184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データと命令を</a:t>
            </a:r>
            <a:r>
              <a:rPr kumimoji="1" lang="ja-JP" altLang="en-US" sz="2400"/>
              <a:t>複数持ってきて</a:t>
            </a:r>
            <a:endParaRPr kumimoji="1" lang="en-US" altLang="ja-JP" sz="2400" dirty="0"/>
          </a:p>
          <a:p>
            <a:r>
              <a:rPr kumimoji="1" lang="ja-JP" altLang="en-US" sz="2400" dirty="0"/>
              <a:t>複数の生産ラインに振り分ける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23EEE24-09FD-D849-BF22-7F8BABE41F4C}"/>
              </a:ext>
            </a:extLst>
          </p:cNvPr>
          <p:cNvSpPr txBox="1"/>
          <p:nvPr/>
        </p:nvSpPr>
        <p:spPr>
          <a:xfrm>
            <a:off x="6726453" y="149031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演算機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C38D778-5B54-A24B-B06E-569093A84C5B}"/>
              </a:ext>
            </a:extLst>
          </p:cNvPr>
          <p:cNvSpPr txBox="1"/>
          <p:nvPr/>
        </p:nvSpPr>
        <p:spPr>
          <a:xfrm>
            <a:off x="6657472" y="32790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演算機</a:t>
            </a:r>
            <a:endParaRPr kumimoji="1" lang="ja-JP" altLang="en-US" sz="24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037CBA6-DA48-C746-8E24-AD13738F9B55}"/>
              </a:ext>
            </a:extLst>
          </p:cNvPr>
          <p:cNvSpPr txBox="1"/>
          <p:nvPr/>
        </p:nvSpPr>
        <p:spPr>
          <a:xfrm>
            <a:off x="1103891" y="6237312"/>
            <a:ext cx="7068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実行ユニットが</a:t>
            </a:r>
            <a:r>
              <a:rPr kumimoji="1" lang="ja-JP" altLang="en-US" sz="2400" b="1">
                <a:solidFill>
                  <a:srgbClr val="FF0000"/>
                </a:solidFill>
              </a:rPr>
              <a:t>増えると命令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振り分けで死ぬ</a:t>
            </a:r>
            <a:endParaRPr kumimoji="1"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6D977A5-3D68-0D46-A7C9-6E49690B721A}"/>
              </a:ext>
            </a:extLst>
          </p:cNvPr>
          <p:cNvSpPr txBox="1"/>
          <p:nvPr/>
        </p:nvSpPr>
        <p:spPr>
          <a:xfrm>
            <a:off x="1011803" y="5517232"/>
            <a:ext cx="485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 </a:t>
            </a:r>
            <a:r>
              <a:rPr kumimoji="1" lang="ja-JP" altLang="en-US" sz="2400" dirty="0"/>
              <a:t>命令の</a:t>
            </a:r>
            <a:r>
              <a:rPr lang="ja-JP" altLang="en-US" sz="2400" dirty="0"/>
              <a:t>後方互換性を保てる</a:t>
            </a:r>
            <a:endParaRPr kumimoji="1" lang="en-US" altLang="ja-JP" sz="2400" dirty="0"/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5A5DAB6F-0D16-6D4E-A05D-0F53C5530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07" y="5451693"/>
            <a:ext cx="584200" cy="569595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7653BCE2-95C2-9A4E-BBC1-498ADB0B6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07" y="6175588"/>
            <a:ext cx="584200" cy="569595"/>
          </a:xfrm>
          <a:prstGeom prst="rect">
            <a:avLst/>
          </a:prstGeom>
        </p:spPr>
      </p:pic>
      <p:sp>
        <p:nvSpPr>
          <p:cNvPr id="47" name="テキスト ボックス 46"/>
          <p:cNvSpPr txBox="1"/>
          <p:nvPr/>
        </p:nvSpPr>
        <p:spPr>
          <a:xfrm>
            <a:off x="5652120" y="537321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この人が過労死する</a:t>
            </a:r>
            <a:endParaRPr kumimoji="1"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 flipH="1" flipV="1">
            <a:off x="5220072" y="4293096"/>
            <a:ext cx="432048" cy="10801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927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解決案</a:t>
            </a:r>
            <a:r>
              <a:rPr lang="en-US" altLang="ja-JP" dirty="0" smtClean="0"/>
              <a:t>2</a:t>
            </a:r>
            <a:r>
              <a:rPr lang="ja-JP" altLang="en-US" dirty="0" smtClean="0"/>
              <a:t>：</a:t>
            </a:r>
            <a:r>
              <a:rPr lang="en-US" altLang="ja-JP" dirty="0" smtClean="0"/>
              <a:t>VLIW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38A5E03-241C-F141-A74B-99141A9ABA87}"/>
              </a:ext>
            </a:extLst>
          </p:cNvPr>
          <p:cNvSpPr/>
          <p:nvPr/>
        </p:nvSpPr>
        <p:spPr>
          <a:xfrm>
            <a:off x="6300192" y="764704"/>
            <a:ext cx="27452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/>
              <a:t>※ </a:t>
            </a:r>
            <a:r>
              <a:rPr lang="en-US" altLang="ja-JP" sz="1600" dirty="0">
                <a:solidFill>
                  <a:srgbClr val="FF0000"/>
                </a:solidFill>
              </a:rPr>
              <a:t>V</a:t>
            </a:r>
            <a:r>
              <a:rPr lang="en-US" altLang="ja-JP" sz="1600" dirty="0"/>
              <a:t>ery </a:t>
            </a:r>
            <a:r>
              <a:rPr lang="en-US" altLang="ja-JP" sz="1600" dirty="0">
                <a:solidFill>
                  <a:srgbClr val="FF0000"/>
                </a:solidFill>
              </a:rPr>
              <a:t>L</a:t>
            </a:r>
            <a:r>
              <a:rPr lang="en-US" altLang="ja-JP" sz="1600" dirty="0"/>
              <a:t>ong </a:t>
            </a:r>
            <a:r>
              <a:rPr lang="en-US" altLang="ja-JP" sz="1600" dirty="0">
                <a:solidFill>
                  <a:srgbClr val="FF0000"/>
                </a:solidFill>
              </a:rPr>
              <a:t>I</a:t>
            </a:r>
            <a:r>
              <a:rPr lang="en-US" altLang="ja-JP" sz="1600" dirty="0"/>
              <a:t>nstruction </a:t>
            </a:r>
            <a:r>
              <a:rPr lang="en-US" altLang="ja-JP" sz="1600" dirty="0">
                <a:solidFill>
                  <a:srgbClr val="FF0000"/>
                </a:solidFill>
              </a:rPr>
              <a:t>W</a:t>
            </a:r>
            <a:r>
              <a:rPr lang="en-US" altLang="ja-JP" sz="1600" dirty="0"/>
              <a:t>ord</a:t>
            </a:r>
            <a:endParaRPr lang="ja-JP" altLang="en-US" sz="1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256DD69-174E-CC46-9060-C636033A0A3D}"/>
              </a:ext>
            </a:extLst>
          </p:cNvPr>
          <p:cNvSpPr txBox="1"/>
          <p:nvPr/>
        </p:nvSpPr>
        <p:spPr>
          <a:xfrm>
            <a:off x="2207928" y="1174041"/>
            <a:ext cx="488435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ソフトウェアにがんばらせる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6647D93-D456-184B-B16A-1788C0DDA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50" y="2868507"/>
            <a:ext cx="1182449" cy="164229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CD0901D-9122-634C-85A2-38B31E26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916" y="2745104"/>
            <a:ext cx="814262" cy="81426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35EF7F-F961-4E49-BAD8-0AA0B7AE0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568" y="3909008"/>
            <a:ext cx="814262" cy="81426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F63D228-C70F-CC43-9870-882D6AFDB222}"/>
              </a:ext>
            </a:extLst>
          </p:cNvPr>
          <p:cNvSpPr txBox="1"/>
          <p:nvPr/>
        </p:nvSpPr>
        <p:spPr>
          <a:xfrm>
            <a:off x="251520" y="1772816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コンパ</a:t>
            </a:r>
            <a:r>
              <a:rPr lang="ja-JP" altLang="en-US" sz="2400" dirty="0" smtClean="0"/>
              <a:t>イ</a:t>
            </a:r>
            <a:r>
              <a:rPr kumimoji="1" lang="ja-JP" altLang="en-US" sz="2400" dirty="0" smtClean="0"/>
              <a:t>ラ</a:t>
            </a:r>
            <a:r>
              <a:rPr kumimoji="1" lang="ja-JP" altLang="en-US" sz="2400" dirty="0"/>
              <a:t>がデータと</a:t>
            </a:r>
            <a:endParaRPr kumimoji="1" lang="en-US" altLang="ja-JP" sz="2400" dirty="0"/>
          </a:p>
          <a:p>
            <a:r>
              <a:rPr lang="ja-JP" altLang="en-US" sz="2400" dirty="0"/>
              <a:t>命令を並べておく</a:t>
            </a:r>
            <a:endParaRPr kumimoji="1" lang="ja-JP" altLang="en-US" sz="24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9EC19D4-CE49-E343-817C-71EF3D3A1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664" y="2493199"/>
            <a:ext cx="1118481" cy="112128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95B80C4-4994-1947-980A-4917C3E36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867" y="3689471"/>
            <a:ext cx="1118481" cy="1121284"/>
          </a:xfrm>
          <a:prstGeom prst="rect">
            <a:avLst/>
          </a:prstGeom>
        </p:spPr>
      </p:pic>
      <p:sp>
        <p:nvSpPr>
          <p:cNvPr id="11" name="右矢印 10">
            <a:extLst>
              <a:ext uri="{FF2B5EF4-FFF2-40B4-BE49-F238E27FC236}">
                <a16:creationId xmlns:a16="http://schemas.microsoft.com/office/drawing/2014/main" id="{05618265-4F9D-8C49-95F6-1528BAB15D25}"/>
              </a:ext>
            </a:extLst>
          </p:cNvPr>
          <p:cNvSpPr/>
          <p:nvPr/>
        </p:nvSpPr>
        <p:spPr>
          <a:xfrm>
            <a:off x="2735927" y="3414764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643BBC6-36B8-9046-90C2-8C10B47FCC82}"/>
              </a:ext>
            </a:extLst>
          </p:cNvPr>
          <p:cNvSpPr txBox="1"/>
          <p:nvPr/>
        </p:nvSpPr>
        <p:spPr>
          <a:xfrm>
            <a:off x="4137480" y="1797137"/>
            <a:ext cx="3602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それをノーチェックで</a:t>
            </a:r>
            <a:endParaRPr kumimoji="1" lang="en-US" altLang="ja-JP" sz="2400" dirty="0"/>
          </a:p>
          <a:p>
            <a:r>
              <a:rPr lang="ja-JP" altLang="en-US" sz="2400" dirty="0"/>
              <a:t>演算機に流しこむ</a:t>
            </a:r>
            <a:endParaRPr kumimoji="1" lang="ja-JP" altLang="en-US" sz="2400" dirty="0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7418AC7A-B2A0-434C-AD85-8F45EB6ED32C}"/>
              </a:ext>
            </a:extLst>
          </p:cNvPr>
          <p:cNvSpPr/>
          <p:nvPr/>
        </p:nvSpPr>
        <p:spPr>
          <a:xfrm>
            <a:off x="5235017" y="3421508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46872C6-ACFB-344A-A02B-8E118B34C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991" y="2399171"/>
            <a:ext cx="1107295" cy="11072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A3779EF-6DF4-BA4B-8952-C87249D74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314" y="3639994"/>
            <a:ext cx="1107295" cy="110729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4C2504C-2884-0F45-BDB5-D9F6628BB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72" y="5049405"/>
            <a:ext cx="584200" cy="569595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60F3034-96A1-8241-926A-13F542245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348" y="5877272"/>
            <a:ext cx="584200" cy="56959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D239A69-275C-5549-A400-70B9D49F50BC}"/>
              </a:ext>
            </a:extLst>
          </p:cNvPr>
          <p:cNvSpPr txBox="1"/>
          <p:nvPr/>
        </p:nvSpPr>
        <p:spPr>
          <a:xfrm>
            <a:off x="1176517" y="5144087"/>
            <a:ext cx="7067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依存関係チェックが</a:t>
            </a:r>
            <a:r>
              <a:rPr lang="ja-JP" altLang="en-US" sz="2400" dirty="0" smtClean="0"/>
              <a:t>不要→ハードウェア</a:t>
            </a:r>
            <a:r>
              <a:rPr lang="ja-JP" altLang="en-US" sz="2400" dirty="0"/>
              <a:t>が簡単に</a:t>
            </a:r>
            <a:endParaRPr kumimoji="1" lang="ja-JP" altLang="en-US" sz="2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A8A4A39-E1C5-6E41-9748-F019F03815BE}"/>
              </a:ext>
            </a:extLst>
          </p:cNvPr>
          <p:cNvSpPr txBox="1"/>
          <p:nvPr/>
        </p:nvSpPr>
        <p:spPr>
          <a:xfrm>
            <a:off x="1248525" y="5805264"/>
            <a:ext cx="4907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神のように賢いコンパイラが必要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r>
              <a:rPr kumimoji="1" lang="ja-JP" altLang="en-US" sz="2400" dirty="0"/>
              <a:t>後方互換性を失う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DC7A073-A933-B046-8664-31C799F94273}"/>
              </a:ext>
            </a:extLst>
          </p:cNvPr>
          <p:cNvSpPr txBox="1"/>
          <p:nvPr/>
        </p:nvSpPr>
        <p:spPr>
          <a:xfrm>
            <a:off x="6372200" y="5661248"/>
            <a:ext cx="263565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組み込み向けでは人気も</a:t>
            </a:r>
            <a:endParaRPr lang="en-US" altLang="ja-JP" sz="1600" dirty="0"/>
          </a:p>
          <a:p>
            <a:r>
              <a:rPr kumimoji="1" lang="en-US" altLang="ja-JP" sz="1600" dirty="0"/>
              <a:t>HPC</a:t>
            </a:r>
            <a:r>
              <a:rPr kumimoji="1" lang="ja-JP" altLang="en-US" sz="1600" dirty="0"/>
              <a:t>向けとしてはほぼ絶滅</a:t>
            </a:r>
            <a:endParaRPr kumimoji="1"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502638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解決案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：</a:t>
            </a:r>
            <a:r>
              <a:rPr kumimoji="1" lang="en-US" altLang="ja-JP" dirty="0" smtClean="0"/>
              <a:t>SIMD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C6BA43A-FD21-C041-9F1E-03D481901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096" y="2728115"/>
            <a:ext cx="1604733" cy="160875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4661FE8-3AB2-734F-8CC7-234009113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88" y="2759395"/>
            <a:ext cx="1422133" cy="142213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2B090C0-E93A-5C42-8390-6AD0B76BF967}"/>
              </a:ext>
            </a:extLst>
          </p:cNvPr>
          <p:cNvSpPr txBox="1"/>
          <p:nvPr/>
        </p:nvSpPr>
        <p:spPr>
          <a:xfrm>
            <a:off x="179512" y="1772816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プログラマが</a:t>
            </a:r>
            <a:endParaRPr kumimoji="1" lang="en-US" altLang="ja-JP" sz="2400" dirty="0"/>
          </a:p>
          <a:p>
            <a:r>
              <a:rPr lang="ja-JP" altLang="en-US" sz="2400" dirty="0"/>
              <a:t>データを並べておく</a:t>
            </a:r>
            <a:endParaRPr kumimoji="1" lang="ja-JP" altLang="en-US" sz="2400" dirty="0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28ED36D1-16E3-314A-A14A-E531B4000968}"/>
              </a:ext>
            </a:extLst>
          </p:cNvPr>
          <p:cNvSpPr/>
          <p:nvPr/>
        </p:nvSpPr>
        <p:spPr>
          <a:xfrm>
            <a:off x="1897803" y="3344130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grpSp>
        <p:nvGrpSpPr>
          <p:cNvPr id="8" name="図形グループ 19">
            <a:extLst>
              <a:ext uri="{FF2B5EF4-FFF2-40B4-BE49-F238E27FC236}">
                <a16:creationId xmlns:a16="http://schemas.microsoft.com/office/drawing/2014/main" id="{77A05193-52A7-1F4D-81AC-5D89746778C3}"/>
              </a:ext>
            </a:extLst>
          </p:cNvPr>
          <p:cNvGrpSpPr/>
          <p:nvPr/>
        </p:nvGrpSpPr>
        <p:grpSpPr>
          <a:xfrm>
            <a:off x="5831484" y="2457000"/>
            <a:ext cx="3133004" cy="2052120"/>
            <a:chOff x="5726765" y="1692440"/>
            <a:chExt cx="3133004" cy="205212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C23D018D-577C-C848-B0DD-EC442881B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7995" y="1694044"/>
              <a:ext cx="1602587" cy="1253223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0D295D92-5605-1540-B47A-21EE4465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7182" y="1692440"/>
              <a:ext cx="1602587" cy="1253223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0864BFC6-44EC-CC4A-B3B0-E6DB2E8B5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6765" y="2491337"/>
              <a:ext cx="1602587" cy="1253223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C996E92-96A4-3C49-9855-E8CEF9FE9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5952" y="2489733"/>
              <a:ext cx="1602587" cy="1253223"/>
            </a:xfrm>
            <a:prstGeom prst="rect">
              <a:avLst/>
            </a:prstGeom>
          </p:spPr>
        </p:pic>
      </p:grpSp>
      <p:sp>
        <p:nvSpPr>
          <p:cNvPr id="13" name="右矢印 12">
            <a:extLst>
              <a:ext uri="{FF2B5EF4-FFF2-40B4-BE49-F238E27FC236}">
                <a16:creationId xmlns:a16="http://schemas.microsoft.com/office/drawing/2014/main" id="{E0EC9822-182E-4341-AEF9-236796AB06DA}"/>
              </a:ext>
            </a:extLst>
          </p:cNvPr>
          <p:cNvSpPr/>
          <p:nvPr/>
        </p:nvSpPr>
        <p:spPr>
          <a:xfrm>
            <a:off x="5004048" y="3284984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5A901FF-F71E-0244-8282-0A8648CC40BD}"/>
              </a:ext>
            </a:extLst>
          </p:cNvPr>
          <p:cNvSpPr txBox="1"/>
          <p:nvPr/>
        </p:nvSpPr>
        <p:spPr>
          <a:xfrm>
            <a:off x="2089752" y="943712"/>
            <a:ext cx="44984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プログラマにがんばらせる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2B6121C-91E7-B840-9800-A2D477E8C37F}"/>
              </a:ext>
            </a:extLst>
          </p:cNvPr>
          <p:cNvSpPr txBox="1"/>
          <p:nvPr/>
        </p:nvSpPr>
        <p:spPr>
          <a:xfrm>
            <a:off x="6228184" y="4365104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一度</a:t>
            </a:r>
            <a:r>
              <a:rPr lang="ja-JP" altLang="en-US" sz="2000" dirty="0"/>
              <a:t>に</a:t>
            </a:r>
            <a:r>
              <a:rPr kumimoji="1" lang="en-US" altLang="ja-JP" sz="2000" dirty="0" smtClean="0"/>
              <a:t>2〜8</a:t>
            </a:r>
            <a:r>
              <a:rPr kumimoji="1" lang="ja-JP" altLang="en-US" sz="2000" dirty="0"/>
              <a:t>演算を行う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9DAE31D-AA62-8742-8122-666A786FC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40" y="4768769"/>
            <a:ext cx="584200" cy="569595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2F55635-0FAA-624A-BEA7-42028AB10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5805264"/>
            <a:ext cx="584200" cy="56959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369EC68-D3E2-6042-A6E2-419CC42E4F54}"/>
              </a:ext>
            </a:extLst>
          </p:cNvPr>
          <p:cNvSpPr txBox="1"/>
          <p:nvPr/>
        </p:nvSpPr>
        <p:spPr>
          <a:xfrm>
            <a:off x="1015199" y="4678629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ハードウェアは簡単</a:t>
            </a:r>
            <a:endParaRPr lang="en-US" altLang="ja-JP" sz="2400" dirty="0"/>
          </a:p>
          <a:p>
            <a:r>
              <a:rPr kumimoji="1" lang="ja-JP" altLang="en-US" sz="2400" dirty="0"/>
              <a:t>後方互換性も保てる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A18785E-5E19-F142-A579-CA44EC3F805A}"/>
              </a:ext>
            </a:extLst>
          </p:cNvPr>
          <p:cNvSpPr txBox="1"/>
          <p:nvPr/>
        </p:nvSpPr>
        <p:spPr>
          <a:xfrm>
            <a:off x="1043608" y="5661248"/>
            <a:ext cx="6641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コンパイラによる自動</a:t>
            </a:r>
            <a:r>
              <a:rPr lang="en-US" altLang="ja-JP" sz="2400" dirty="0"/>
              <a:t>SIMD</a:t>
            </a:r>
            <a:r>
              <a:rPr lang="ja-JP" altLang="en-US" sz="2400" dirty="0"/>
              <a:t>化には限界がある</a:t>
            </a:r>
            <a:endParaRPr lang="en-US" altLang="ja-JP" sz="2400" dirty="0"/>
          </a:p>
          <a:p>
            <a:r>
              <a:rPr lang="ja-JP" altLang="en-US" sz="2400" b="1" dirty="0">
                <a:solidFill>
                  <a:srgbClr val="FF0000"/>
                </a:solidFill>
              </a:rPr>
              <a:t>プログラムが大変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643BBC6-36B8-9046-90C2-8C10B47FCC82}"/>
              </a:ext>
            </a:extLst>
          </p:cNvPr>
          <p:cNvSpPr txBox="1"/>
          <p:nvPr/>
        </p:nvSpPr>
        <p:spPr>
          <a:xfrm>
            <a:off x="4067944" y="1772816"/>
            <a:ext cx="3602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それをノーチェックで</a:t>
            </a:r>
            <a:endParaRPr kumimoji="1" lang="en-US" altLang="ja-JP" sz="2400" dirty="0"/>
          </a:p>
          <a:p>
            <a:r>
              <a:rPr lang="ja-JP" altLang="en-US" sz="2400" dirty="0"/>
              <a:t>演算機に流しこむ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8829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「なぜ</a:t>
            </a:r>
            <a:r>
              <a:rPr lang="en-US" altLang="ja-JP" dirty="0" smtClean="0"/>
              <a:t>SIMD</a:t>
            </a:r>
            <a:r>
              <a:rPr lang="ja-JP" altLang="en-US" dirty="0" smtClean="0"/>
              <a:t>が必要か</a:t>
            </a:r>
            <a:r>
              <a:rPr lang="ja-JP" altLang="en-US" dirty="0"/>
              <a:t>」</a:t>
            </a:r>
            <a:r>
              <a:rPr lang="ja-JP" altLang="en-US" dirty="0" smtClean="0"/>
              <a:t>のまとめ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1412776"/>
            <a:ext cx="847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パイプライン処理により</a:t>
            </a:r>
            <a:r>
              <a:rPr lang="ja-JP" altLang="en-US" sz="2400" dirty="0" smtClean="0"/>
              <a:t>、</a:t>
            </a:r>
            <a:r>
              <a:rPr lang="en-US" altLang="ja-JP" sz="2400" dirty="0" smtClean="0"/>
              <a:t>1</a:t>
            </a:r>
            <a:r>
              <a:rPr lang="ja-JP" altLang="en-US" sz="2400" dirty="0" smtClean="0"/>
              <a:t>サイクルに</a:t>
            </a:r>
            <a:r>
              <a:rPr lang="en-US" altLang="ja-JP" sz="2400" dirty="0" smtClean="0"/>
              <a:t>1</a:t>
            </a:r>
            <a:r>
              <a:rPr lang="ja-JP" altLang="en-US" sz="2400" dirty="0" smtClean="0"/>
              <a:t>命令実行できる</a:t>
            </a:r>
            <a:endParaRPr lang="en-US" altLang="ja-JP" sz="2400" dirty="0" smtClean="0"/>
          </a:p>
          <a:p>
            <a:r>
              <a:rPr lang="en-US" altLang="ja-JP" sz="2400" dirty="0"/>
              <a:t>CPU</a:t>
            </a:r>
            <a:r>
              <a:rPr lang="ja-JP" altLang="en-US" sz="2400" dirty="0"/>
              <a:t>の動作周波数は限界に達しており、これ</a:t>
            </a:r>
            <a:r>
              <a:rPr lang="ja-JP" altLang="en-US" sz="2400" dirty="0" smtClean="0"/>
              <a:t>以上あがらない</a:t>
            </a:r>
            <a:endParaRPr lang="en-US" altLang="ja-JP" sz="2400" dirty="0" smtClean="0"/>
          </a:p>
        </p:txBody>
      </p:sp>
      <p:sp>
        <p:nvSpPr>
          <p:cNvPr id="5" name="下矢印 4"/>
          <p:cNvSpPr/>
          <p:nvPr/>
        </p:nvSpPr>
        <p:spPr>
          <a:xfrm>
            <a:off x="4271591" y="2420888"/>
            <a:ext cx="576064" cy="54636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466469" y="3140968"/>
            <a:ext cx="6186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1</a:t>
            </a:r>
            <a:r>
              <a:rPr lang="ja-JP" altLang="en-US" sz="2400" dirty="0" smtClean="0"/>
              <a:t>サイクルに複数の命令を実行するしかない</a:t>
            </a:r>
            <a:endParaRPr lang="en-US" altLang="ja-JP" sz="2400" dirty="0" smtClean="0"/>
          </a:p>
        </p:txBody>
      </p:sp>
      <p:sp>
        <p:nvSpPr>
          <p:cNvPr id="7" name="下矢印 6"/>
          <p:cNvSpPr/>
          <p:nvPr/>
        </p:nvSpPr>
        <p:spPr>
          <a:xfrm>
            <a:off x="4271591" y="3789040"/>
            <a:ext cx="576064" cy="54636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543413" y="4509120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ハードやソフトにがんばらせる方法も限界</a:t>
            </a:r>
            <a:endParaRPr lang="en-US" altLang="ja-JP" sz="2400" dirty="0" smtClean="0"/>
          </a:p>
        </p:txBody>
      </p:sp>
      <p:sp>
        <p:nvSpPr>
          <p:cNvPr id="9" name="下矢印 8"/>
          <p:cNvSpPr/>
          <p:nvPr/>
        </p:nvSpPr>
        <p:spPr>
          <a:xfrm>
            <a:off x="4271591" y="5157192"/>
            <a:ext cx="576064" cy="54636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63212" y="5805264"/>
            <a:ext cx="5392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人間ががんばるしかない </a:t>
            </a:r>
            <a:r>
              <a:rPr lang="en-US" altLang="ja-JP" sz="2400" dirty="0"/>
              <a:t> </a:t>
            </a:r>
            <a:r>
              <a:rPr lang="ja-JP" altLang="en-US" sz="2400" dirty="0" smtClean="0"/>
              <a:t>←イマココ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4293690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の仕組み</a:t>
            </a:r>
            <a:endParaRPr kumimoji="1" lang="ja-JP" altLang="en-US" dirty="0"/>
          </a:p>
        </p:txBody>
      </p:sp>
      <p:pic>
        <p:nvPicPr>
          <p:cNvPr id="7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492896"/>
            <a:ext cx="1285305" cy="119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CD0901D-9122-634C-85A2-38B31E26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636912"/>
            <a:ext cx="1152128" cy="1152128"/>
          </a:xfrm>
          <a:prstGeom prst="rect">
            <a:avLst/>
          </a:prstGeom>
        </p:spPr>
      </p:pic>
      <p:sp>
        <p:nvSpPr>
          <p:cNvPr id="9" name="右矢印 8">
            <a:extLst>
              <a:ext uri="{FF2B5EF4-FFF2-40B4-BE49-F238E27FC236}">
                <a16:creationId xmlns:a16="http://schemas.microsoft.com/office/drawing/2014/main" id="{05618265-4F9D-8C49-95F6-1528BAB15D25}"/>
              </a:ext>
            </a:extLst>
          </p:cNvPr>
          <p:cNvSpPr/>
          <p:nvPr/>
        </p:nvSpPr>
        <p:spPr>
          <a:xfrm>
            <a:off x="2843808" y="2968150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CD0901D-9122-634C-85A2-38B31E26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2564904"/>
            <a:ext cx="1152128" cy="1152128"/>
          </a:xfrm>
          <a:prstGeom prst="rect">
            <a:avLst/>
          </a:prstGeom>
        </p:spPr>
      </p:pic>
      <p:sp>
        <p:nvSpPr>
          <p:cNvPr id="11" name="右矢印 10">
            <a:extLst>
              <a:ext uri="{FF2B5EF4-FFF2-40B4-BE49-F238E27FC236}">
                <a16:creationId xmlns:a16="http://schemas.microsoft.com/office/drawing/2014/main" id="{05618265-4F9D-8C49-95F6-1528BAB15D25}"/>
              </a:ext>
            </a:extLst>
          </p:cNvPr>
          <p:cNvSpPr/>
          <p:nvPr/>
        </p:nvSpPr>
        <p:spPr>
          <a:xfrm>
            <a:off x="5220072" y="2968150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39552" y="1124744"/>
            <a:ext cx="79816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1</a:t>
            </a:r>
            <a:r>
              <a:rPr kumimoji="1" lang="ja-JP" altLang="en-US" sz="3200" dirty="0" smtClean="0"/>
              <a:t>時間に</a:t>
            </a:r>
            <a:r>
              <a:rPr kumimoji="1" lang="en-US" altLang="ja-JP" sz="3200" dirty="0" smtClean="0"/>
              <a:t>1</a:t>
            </a:r>
            <a:r>
              <a:rPr kumimoji="1" lang="ja-JP" altLang="en-US" sz="3200" dirty="0" smtClean="0"/>
              <a:t>個</a:t>
            </a:r>
            <a:r>
              <a:rPr lang="ja-JP" altLang="en-US" sz="3200" dirty="0" smtClean="0"/>
              <a:t>製品</a:t>
            </a:r>
            <a:r>
              <a:rPr kumimoji="1" lang="ja-JP" altLang="en-US" sz="3200" dirty="0" smtClean="0"/>
              <a:t>ができる</a:t>
            </a:r>
            <a:r>
              <a:rPr lang="ja-JP" altLang="en-US" sz="3200" dirty="0" smtClean="0"/>
              <a:t>製造ラインがある</a:t>
            </a:r>
            <a:endParaRPr lang="en-US" altLang="ja-JP" sz="3200" dirty="0" smtClean="0"/>
          </a:p>
          <a:p>
            <a:r>
              <a:rPr lang="ja-JP" altLang="en-US" sz="3200" dirty="0" smtClean="0"/>
              <a:t>ただし、コンベアの速度はもう上がらない</a:t>
            </a:r>
            <a:endParaRPr kumimoji="1" lang="ja-JP" altLang="en-US" sz="32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79512" y="3933056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じゃあ製造ラインの</a:t>
            </a:r>
            <a:r>
              <a:rPr lang="ja-JP" altLang="en-US" sz="3200" dirty="0" smtClean="0">
                <a:solidFill>
                  <a:srgbClr val="FF0000"/>
                </a:solidFill>
              </a:rPr>
              <a:t>幅</a:t>
            </a:r>
            <a:r>
              <a:rPr lang="ja-JP" altLang="en-US" sz="3200" dirty="0" smtClean="0"/>
              <a:t>を倍にすれば良いじゃん</a:t>
            </a:r>
            <a:endParaRPr kumimoji="1" lang="ja-JP" altLang="en-US" sz="3200" dirty="0"/>
          </a:p>
        </p:txBody>
      </p:sp>
      <p:pic>
        <p:nvPicPr>
          <p:cNvPr id="14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681938"/>
            <a:ext cx="1285305" cy="119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右矢印 15">
            <a:extLst>
              <a:ext uri="{FF2B5EF4-FFF2-40B4-BE49-F238E27FC236}">
                <a16:creationId xmlns:a16="http://schemas.microsoft.com/office/drawing/2014/main" id="{05618265-4F9D-8C49-95F6-1528BAB15D25}"/>
              </a:ext>
            </a:extLst>
          </p:cNvPr>
          <p:cNvSpPr/>
          <p:nvPr/>
        </p:nvSpPr>
        <p:spPr>
          <a:xfrm>
            <a:off x="2843808" y="5157192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05618265-4F9D-8C49-95F6-1528BAB15D25}"/>
              </a:ext>
            </a:extLst>
          </p:cNvPr>
          <p:cNvSpPr/>
          <p:nvPr/>
        </p:nvSpPr>
        <p:spPr>
          <a:xfrm>
            <a:off x="5220072" y="5157192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grpSp>
        <p:nvGrpSpPr>
          <p:cNvPr id="20" name="グループ化 19"/>
          <p:cNvGrpSpPr/>
          <p:nvPr/>
        </p:nvGrpSpPr>
        <p:grpSpPr>
          <a:xfrm>
            <a:off x="827584" y="4869160"/>
            <a:ext cx="1728192" cy="1316022"/>
            <a:chOff x="827584" y="4941168"/>
            <a:chExt cx="1728192" cy="1316022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BCD0901D-9122-634C-85A2-38B31E26D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584" y="4941168"/>
              <a:ext cx="1152128" cy="1152128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CD0901D-9122-634C-85A2-38B31E26D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3648" y="5105062"/>
              <a:ext cx="1152128" cy="1152128"/>
            </a:xfrm>
            <a:prstGeom prst="rect">
              <a:avLst/>
            </a:prstGeom>
          </p:spPr>
        </p:pic>
      </p:grpSp>
      <p:grpSp>
        <p:nvGrpSpPr>
          <p:cNvPr id="21" name="グループ化 20"/>
          <p:cNvGrpSpPr/>
          <p:nvPr/>
        </p:nvGrpSpPr>
        <p:grpSpPr>
          <a:xfrm>
            <a:off x="6012160" y="4797152"/>
            <a:ext cx="1728192" cy="1316022"/>
            <a:chOff x="827584" y="4941168"/>
            <a:chExt cx="1728192" cy="1316022"/>
          </a:xfrm>
        </p:grpSpPr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BCD0901D-9122-634C-85A2-38B31E26D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584" y="4941168"/>
              <a:ext cx="1152128" cy="115212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BCD0901D-9122-634C-85A2-38B31E26D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3648" y="5105062"/>
              <a:ext cx="1152128" cy="1152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340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の仕組み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79512" y="1124744"/>
            <a:ext cx="88408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dirty="0">
                <a:solidFill>
                  <a:srgbClr val="011893"/>
                </a:solidFill>
              </a:rPr>
              <a:t> </a:t>
            </a:r>
            <a:r>
              <a:rPr lang="ja-JP" altLang="en-US" sz="2400" dirty="0" smtClean="0">
                <a:solidFill>
                  <a:srgbClr val="011893"/>
                </a:solidFill>
              </a:rPr>
              <a:t> </a:t>
            </a:r>
            <a:r>
              <a:rPr kumimoji="1" lang="en-US" altLang="ja-JP" sz="2400" dirty="0" smtClean="0">
                <a:solidFill>
                  <a:srgbClr val="011893"/>
                </a:solidFill>
              </a:rPr>
              <a:t>64</a:t>
            </a:r>
            <a:r>
              <a:rPr kumimoji="1" lang="ja-JP" altLang="en-US" sz="2400" dirty="0" smtClean="0"/>
              <a:t>ビットレジスタは倍精度実数を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一つ</a:t>
            </a:r>
            <a:r>
              <a:rPr kumimoji="1" lang="ja-JP" altLang="en-US" sz="2400" dirty="0" smtClean="0"/>
              <a:t>載せることができる</a:t>
            </a:r>
            <a:endParaRPr kumimoji="1" lang="en-US" altLang="ja-JP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 smtClean="0">
                <a:solidFill>
                  <a:srgbClr val="011893"/>
                </a:solidFill>
              </a:rPr>
              <a:t>128</a:t>
            </a:r>
            <a:r>
              <a:rPr lang="ja-JP" altLang="en-US" sz="2400" dirty="0" smtClean="0"/>
              <a:t>ビットレジスタなら、</a:t>
            </a:r>
            <a:r>
              <a:rPr lang="ja-JP" altLang="en-US" sz="2400" dirty="0" smtClean="0">
                <a:solidFill>
                  <a:srgbClr val="011893"/>
                </a:solidFill>
              </a:rPr>
              <a:t>二つ</a:t>
            </a:r>
            <a:r>
              <a:rPr lang="ja-JP" altLang="en-US" sz="2400" dirty="0" smtClean="0"/>
              <a:t>載せることができる</a:t>
            </a:r>
            <a:endParaRPr lang="en-US" altLang="ja-JP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 smtClean="0">
                <a:solidFill>
                  <a:srgbClr val="011893"/>
                </a:solidFill>
              </a:rPr>
              <a:t>256</a:t>
            </a:r>
            <a:r>
              <a:rPr lang="ja-JP" altLang="en-US" sz="2400" dirty="0" smtClean="0"/>
              <a:t>ビットレジスタなら、</a:t>
            </a:r>
            <a:r>
              <a:rPr lang="ja-JP" altLang="en-US" sz="2400" dirty="0">
                <a:solidFill>
                  <a:srgbClr val="011893"/>
                </a:solidFill>
              </a:rPr>
              <a:t>四</a:t>
            </a:r>
            <a:r>
              <a:rPr lang="ja-JP" altLang="en-US" sz="2400" dirty="0" smtClean="0">
                <a:solidFill>
                  <a:srgbClr val="011893"/>
                </a:solidFill>
              </a:rPr>
              <a:t>つ</a:t>
            </a:r>
            <a:r>
              <a:rPr lang="ja-JP" altLang="en-US" sz="2400" dirty="0" smtClean="0"/>
              <a:t>載せることができる</a:t>
            </a:r>
            <a:endParaRPr lang="ja-JP" altLang="en-US" sz="2400" dirty="0"/>
          </a:p>
        </p:txBody>
      </p:sp>
      <p:grpSp>
        <p:nvGrpSpPr>
          <p:cNvPr id="20" name="グループ化 19"/>
          <p:cNvGrpSpPr/>
          <p:nvPr/>
        </p:nvGrpSpPr>
        <p:grpSpPr>
          <a:xfrm>
            <a:off x="1979712" y="2708920"/>
            <a:ext cx="2592288" cy="1728192"/>
            <a:chOff x="827584" y="4941168"/>
            <a:chExt cx="1728192" cy="1316022"/>
          </a:xfrm>
        </p:grpSpPr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BCD0901D-9122-634C-85A2-38B31E26D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584" y="4941168"/>
              <a:ext cx="1152128" cy="1152128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BCD0901D-9122-634C-85A2-38B31E26D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3648" y="5105062"/>
              <a:ext cx="1152128" cy="1152128"/>
            </a:xfrm>
            <a:prstGeom prst="rect">
              <a:avLst/>
            </a:prstGeom>
          </p:spPr>
        </p:pic>
      </p:grpSp>
      <p:pic>
        <p:nvPicPr>
          <p:cNvPr id="23" name="図 22">
            <a:extLst>
              <a:ext uri="{FF2B5EF4-FFF2-40B4-BE49-F238E27FC236}">
                <a16:creationId xmlns:a16="http://schemas.microsoft.com/office/drawing/2014/main" id="{BCD0901D-9122-634C-85A2-38B31E26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708920"/>
            <a:ext cx="1584176" cy="1584176"/>
          </a:xfrm>
          <a:prstGeom prst="rect">
            <a:avLst/>
          </a:prstGeom>
        </p:spPr>
      </p:pic>
      <p:cxnSp>
        <p:nvCxnSpPr>
          <p:cNvPr id="25" name="直線矢印コネクタ 24"/>
          <p:cNvCxnSpPr/>
          <p:nvPr/>
        </p:nvCxnSpPr>
        <p:spPr>
          <a:xfrm>
            <a:off x="1907704" y="4005064"/>
            <a:ext cx="1800200" cy="43204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2123728" y="436510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128</a:t>
            </a:r>
            <a:r>
              <a:rPr kumimoji="1" lang="ja-JP" altLang="en-US" dirty="0" smtClean="0"/>
              <a:t>ビット</a:t>
            </a:r>
            <a:endParaRPr kumimoji="1" lang="ja-JP" altLang="en-US" dirty="0"/>
          </a:p>
        </p:txBody>
      </p:sp>
      <p:cxnSp>
        <p:nvCxnSpPr>
          <p:cNvPr id="28" name="直線矢印コネクタ 27"/>
          <p:cNvCxnSpPr>
            <a:endCxn id="23" idx="2"/>
          </p:cNvCxnSpPr>
          <p:nvPr/>
        </p:nvCxnSpPr>
        <p:spPr>
          <a:xfrm>
            <a:off x="179512" y="4077072"/>
            <a:ext cx="792088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79628" y="43651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64</a:t>
            </a:r>
            <a:r>
              <a:rPr kumimoji="1" lang="ja-JP" altLang="en-US" dirty="0" smtClean="0"/>
              <a:t>ビット</a:t>
            </a:r>
            <a:endParaRPr kumimoji="1" lang="ja-JP" altLang="en-US" dirty="0"/>
          </a:p>
        </p:txBody>
      </p:sp>
      <p:grpSp>
        <p:nvGrpSpPr>
          <p:cNvPr id="39" name="グループ化 38"/>
          <p:cNvGrpSpPr/>
          <p:nvPr/>
        </p:nvGrpSpPr>
        <p:grpSpPr>
          <a:xfrm>
            <a:off x="4789038" y="2636912"/>
            <a:ext cx="4320480" cy="2160240"/>
            <a:chOff x="5148064" y="2924944"/>
            <a:chExt cx="4320480" cy="2160240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5148064" y="2924944"/>
              <a:ext cx="2592288" cy="1728192"/>
              <a:chOff x="827584" y="4941168"/>
              <a:chExt cx="1728192" cy="1316022"/>
            </a:xfrm>
          </p:grpSpPr>
          <p:pic>
            <p:nvPicPr>
              <p:cNvPr id="34" name="図 33">
                <a:extLst>
                  <a:ext uri="{FF2B5EF4-FFF2-40B4-BE49-F238E27FC236}">
                    <a16:creationId xmlns:a16="http://schemas.microsoft.com/office/drawing/2014/main" id="{BCD0901D-9122-634C-85A2-38B31E26D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584" y="4941168"/>
                <a:ext cx="1152128" cy="1152128"/>
              </a:xfrm>
              <a:prstGeom prst="rect">
                <a:avLst/>
              </a:prstGeom>
            </p:spPr>
          </p:pic>
          <p:pic>
            <p:nvPicPr>
              <p:cNvPr id="35" name="図 34">
                <a:extLst>
                  <a:ext uri="{FF2B5EF4-FFF2-40B4-BE49-F238E27FC236}">
                    <a16:creationId xmlns:a16="http://schemas.microsoft.com/office/drawing/2014/main" id="{BCD0901D-9122-634C-85A2-38B31E26D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3648" y="5105062"/>
                <a:ext cx="1152128" cy="1152128"/>
              </a:xfrm>
              <a:prstGeom prst="rect">
                <a:avLst/>
              </a:prstGeom>
            </p:spPr>
          </p:pic>
        </p:grpSp>
        <p:grpSp>
          <p:nvGrpSpPr>
            <p:cNvPr id="36" name="グループ化 35"/>
            <p:cNvGrpSpPr/>
            <p:nvPr/>
          </p:nvGrpSpPr>
          <p:grpSpPr>
            <a:xfrm>
              <a:off x="6876256" y="3356992"/>
              <a:ext cx="2592288" cy="1728192"/>
              <a:chOff x="827584" y="4941168"/>
              <a:chExt cx="1728192" cy="1316022"/>
            </a:xfrm>
          </p:grpSpPr>
          <p:pic>
            <p:nvPicPr>
              <p:cNvPr id="37" name="図 36">
                <a:extLst>
                  <a:ext uri="{FF2B5EF4-FFF2-40B4-BE49-F238E27FC236}">
                    <a16:creationId xmlns:a16="http://schemas.microsoft.com/office/drawing/2014/main" id="{BCD0901D-9122-634C-85A2-38B31E26D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584" y="4941168"/>
                <a:ext cx="1152128" cy="1152128"/>
              </a:xfrm>
              <a:prstGeom prst="rect">
                <a:avLst/>
              </a:prstGeom>
            </p:spPr>
          </p:pic>
          <p:pic>
            <p:nvPicPr>
              <p:cNvPr id="38" name="図 37">
                <a:extLst>
                  <a:ext uri="{FF2B5EF4-FFF2-40B4-BE49-F238E27FC236}">
                    <a16:creationId xmlns:a16="http://schemas.microsoft.com/office/drawing/2014/main" id="{BCD0901D-9122-634C-85A2-38B31E26D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3648" y="5105062"/>
                <a:ext cx="1152128" cy="1152128"/>
              </a:xfrm>
              <a:prstGeom prst="rect">
                <a:avLst/>
              </a:prstGeom>
            </p:spPr>
          </p:pic>
        </p:grpSp>
      </p:grpSp>
      <p:cxnSp>
        <p:nvCxnSpPr>
          <p:cNvPr id="40" name="直線矢印コネクタ 39"/>
          <p:cNvCxnSpPr/>
          <p:nvPr/>
        </p:nvCxnSpPr>
        <p:spPr>
          <a:xfrm>
            <a:off x="4788024" y="4005064"/>
            <a:ext cx="3456384" cy="8295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5652120" y="458112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256</a:t>
            </a:r>
            <a:r>
              <a:rPr kumimoji="1" lang="ja-JP" altLang="en-US" dirty="0" smtClean="0"/>
              <a:t>ビット</a:t>
            </a:r>
            <a:endParaRPr kumimoji="1"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323528" y="5301208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ビット幅が広く、データを一度に複数載せることができるレジスタを</a:t>
            </a:r>
            <a:r>
              <a:rPr kumimoji="1" lang="en-US" altLang="ja-JP" sz="2800" dirty="0" smtClean="0">
                <a:solidFill>
                  <a:srgbClr val="011893"/>
                </a:solidFill>
              </a:rPr>
              <a:t>SIMD</a:t>
            </a:r>
            <a:r>
              <a:rPr kumimoji="1" lang="ja-JP" altLang="en-US" sz="2800" dirty="0" smtClean="0">
                <a:solidFill>
                  <a:srgbClr val="011893"/>
                </a:solidFill>
              </a:rPr>
              <a:t>レジスタ</a:t>
            </a:r>
            <a:r>
              <a:rPr kumimoji="1" lang="ja-JP" altLang="en-US" sz="2800" dirty="0" smtClean="0"/>
              <a:t>と呼ぶ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37122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の仕組み</a:t>
            </a:r>
            <a:endParaRPr kumimoji="1" lang="en-US" altLang="ja-JP" dirty="0" smtClean="0"/>
          </a:p>
        </p:txBody>
      </p:sp>
      <p:sp>
        <p:nvSpPr>
          <p:cNvPr id="3" name="正方形/長方形 2"/>
          <p:cNvSpPr/>
          <p:nvPr/>
        </p:nvSpPr>
        <p:spPr>
          <a:xfrm>
            <a:off x="971600" y="1988840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691680" y="1988840"/>
            <a:ext cx="720080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411760" y="1988840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131840" y="1988840"/>
            <a:ext cx="720080" cy="72008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8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55576" y="1124744"/>
            <a:ext cx="761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2</a:t>
            </a:r>
            <a:r>
              <a:rPr lang="ja-JP" altLang="en-US" sz="2400" dirty="0" smtClean="0"/>
              <a:t>つのレジスタに</a:t>
            </a:r>
            <a:r>
              <a:rPr lang="en-US" altLang="ja-JP" sz="2400" dirty="0" smtClean="0"/>
              <a:t>4</a:t>
            </a:r>
            <a:r>
              <a:rPr lang="ja-JP" altLang="en-US" sz="2400" dirty="0" smtClean="0"/>
              <a:t>つずつ値を載せる</a:t>
            </a:r>
            <a:r>
              <a:rPr lang="en-US" altLang="ja-JP" sz="2400" dirty="0" smtClean="0"/>
              <a:t>(256</a:t>
            </a:r>
            <a:r>
              <a:rPr lang="ja-JP" altLang="en-US" sz="2400" dirty="0" smtClean="0"/>
              <a:t>ビットの場合</a:t>
            </a:r>
            <a:r>
              <a:rPr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8" name="正方形/長方形 7"/>
          <p:cNvSpPr/>
          <p:nvPr/>
        </p:nvSpPr>
        <p:spPr>
          <a:xfrm>
            <a:off x="4572000" y="1988840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5292080" y="1988840"/>
            <a:ext cx="720080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8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6012160" y="1988840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732240" y="1988840"/>
            <a:ext cx="720080" cy="72008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331640" y="3284984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「同じ位置」同士で同時に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独立な</a:t>
            </a:r>
            <a:r>
              <a:rPr kumimoji="1" lang="ja-JP" altLang="en-US" sz="2400" dirty="0" smtClean="0"/>
              <a:t>演算をする</a:t>
            </a:r>
            <a:endParaRPr kumimoji="1" lang="ja-JP" altLang="en-US" sz="2400" dirty="0"/>
          </a:p>
        </p:txBody>
      </p:sp>
      <p:sp>
        <p:nvSpPr>
          <p:cNvPr id="13" name="正方形/長方形 12"/>
          <p:cNvSpPr/>
          <p:nvPr/>
        </p:nvSpPr>
        <p:spPr>
          <a:xfrm>
            <a:off x="3187580" y="3861048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3907660" y="3861048"/>
            <a:ext cx="720080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627740" y="3861048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347820" y="3861048"/>
            <a:ext cx="720080" cy="72008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8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187580" y="4797152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907660" y="4797152"/>
            <a:ext cx="720080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8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627740" y="4797152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5347820" y="4797152"/>
            <a:ext cx="720080" cy="72008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3187580" y="5877272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3907660" y="5877272"/>
            <a:ext cx="720080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4627740" y="5877272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6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5347820" y="5877272"/>
            <a:ext cx="720080" cy="72008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355809" y="486916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＋</a:t>
            </a:r>
            <a:endParaRPr kumimoji="1" lang="ja-JP" altLang="en-US" sz="2800" dirty="0"/>
          </a:p>
        </p:txBody>
      </p:sp>
      <p:cxnSp>
        <p:nvCxnSpPr>
          <p:cNvPr id="27" name="直線コネクタ 26"/>
          <p:cNvCxnSpPr/>
          <p:nvPr/>
        </p:nvCxnSpPr>
        <p:spPr>
          <a:xfrm>
            <a:off x="2323484" y="5661248"/>
            <a:ext cx="432048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/>
          <p:cNvSpPr/>
          <p:nvPr/>
        </p:nvSpPr>
        <p:spPr>
          <a:xfrm>
            <a:off x="4572000" y="1988840"/>
            <a:ext cx="2880320" cy="72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971600" y="1988840"/>
            <a:ext cx="2880320" cy="72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187580" y="3861048"/>
            <a:ext cx="2880320" cy="72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187580" y="4797152"/>
            <a:ext cx="2880320" cy="72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187580" y="5877272"/>
            <a:ext cx="2880320" cy="72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3837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F5160-35E1-AF48-A4E3-6CABBA3E1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とは何か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43608" y="1196752"/>
            <a:ext cx="6984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>
                <a:solidFill>
                  <a:srgbClr val="FF0000"/>
                </a:solidFill>
              </a:rPr>
              <a:t>S</a:t>
            </a:r>
            <a:r>
              <a:rPr kumimoji="1" lang="en-US" altLang="ja-JP" sz="3600" dirty="0" smtClean="0"/>
              <a:t>ingle </a:t>
            </a:r>
            <a:r>
              <a:rPr kumimoji="1" lang="en-US" altLang="ja-JP" sz="3600" dirty="0" smtClean="0">
                <a:solidFill>
                  <a:srgbClr val="FF0000"/>
                </a:solidFill>
              </a:rPr>
              <a:t>I</a:t>
            </a:r>
            <a:r>
              <a:rPr kumimoji="1" lang="en-US" altLang="ja-JP" sz="3600" dirty="0" smtClean="0"/>
              <a:t>nstruction </a:t>
            </a:r>
            <a:r>
              <a:rPr kumimoji="1" lang="en-US" altLang="ja-JP" sz="3600" dirty="0" smtClean="0">
                <a:solidFill>
                  <a:srgbClr val="FF0000"/>
                </a:solidFill>
              </a:rPr>
              <a:t>M</a:t>
            </a:r>
            <a:r>
              <a:rPr kumimoji="1" lang="en-US" altLang="ja-JP" sz="3600" dirty="0" smtClean="0"/>
              <a:t>ultiple </a:t>
            </a:r>
            <a:r>
              <a:rPr kumimoji="1" lang="en-US" altLang="ja-JP" sz="3600" dirty="0" smtClean="0">
                <a:solidFill>
                  <a:srgbClr val="FF0000"/>
                </a:solidFill>
              </a:rPr>
              <a:t>D</a:t>
            </a:r>
            <a:r>
              <a:rPr kumimoji="1" lang="en-US" altLang="ja-JP" sz="3600" dirty="0" smtClean="0"/>
              <a:t>ata</a:t>
            </a:r>
            <a:r>
              <a:rPr kumimoji="1" lang="ja-JP" altLang="en-US" sz="3600" dirty="0" smtClean="0"/>
              <a:t>の略</a:t>
            </a:r>
            <a:endParaRPr kumimoji="1"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060848"/>
            <a:ext cx="8658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直訳すると「一つの命令、複数のデータ」</a:t>
            </a:r>
            <a:r>
              <a:rPr lang="en-US" altLang="ja-JP" sz="3200" dirty="0" smtClean="0"/>
              <a:t>(※)</a:t>
            </a:r>
            <a:endParaRPr kumimoji="1"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691680" y="6309320"/>
            <a:ext cx="678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※</a:t>
            </a:r>
            <a:r>
              <a:rPr lang="ja-JP" altLang="en-US" dirty="0" smtClean="0"/>
              <a:t>フリンの分類</a:t>
            </a:r>
            <a:r>
              <a:rPr lang="en-US" altLang="ja-JP" dirty="0"/>
              <a:t>(</a:t>
            </a:r>
            <a:r>
              <a:rPr lang="en-US" altLang="ja-JP" dirty="0" smtClean="0"/>
              <a:t>Flynn’s </a:t>
            </a:r>
            <a:r>
              <a:rPr lang="en-US" altLang="ja-JP" dirty="0"/>
              <a:t>taxonomy</a:t>
            </a:r>
            <a:r>
              <a:rPr lang="en-US" altLang="ja-JP" dirty="0" smtClean="0"/>
              <a:t>)</a:t>
            </a:r>
            <a:r>
              <a:rPr lang="ja-JP" altLang="en-US" dirty="0" smtClean="0"/>
              <a:t>の一つだが、気にしなくて良い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19672" y="3356992"/>
            <a:ext cx="59046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1</a:t>
            </a:r>
            <a:r>
              <a:rPr kumimoji="1" lang="ja-JP" altLang="en-US" sz="3200" dirty="0" smtClean="0"/>
              <a:t>サイクルで複数の計算を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同時に行うための工夫の一つ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6841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の仕組み</a:t>
            </a:r>
            <a:endParaRPr kumimoji="1" lang="ja-JP" altLang="en-US" dirty="0"/>
          </a:p>
        </p:txBody>
      </p:sp>
      <p:sp>
        <p:nvSpPr>
          <p:cNvPr id="38" name="右矢印 37"/>
          <p:cNvSpPr/>
          <p:nvPr/>
        </p:nvSpPr>
        <p:spPr>
          <a:xfrm>
            <a:off x="5795390" y="3933802"/>
            <a:ext cx="1721849" cy="453315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262" y="4293842"/>
            <a:ext cx="1007366" cy="93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左矢印 40">
            <a:extLst>
              <a:ext uri="{FF2B5EF4-FFF2-40B4-BE49-F238E27FC236}">
                <a16:creationId xmlns:a16="http://schemas.microsoft.com/office/drawing/2014/main" id="{10A4E3BA-8093-A042-8F99-743013DB7532}"/>
              </a:ext>
            </a:extLst>
          </p:cNvPr>
          <p:cNvSpPr/>
          <p:nvPr/>
        </p:nvSpPr>
        <p:spPr>
          <a:xfrm rot="5400000">
            <a:off x="8025425" y="4008023"/>
            <a:ext cx="402024" cy="310292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42" name="左矢印 41">
            <a:extLst>
              <a:ext uri="{FF2B5EF4-FFF2-40B4-BE49-F238E27FC236}">
                <a16:creationId xmlns:a16="http://schemas.microsoft.com/office/drawing/2014/main" id="{10A4E3BA-8093-A042-8F99-743013DB7532}"/>
              </a:ext>
            </a:extLst>
          </p:cNvPr>
          <p:cNvSpPr/>
          <p:nvPr/>
        </p:nvSpPr>
        <p:spPr>
          <a:xfrm rot="16200000">
            <a:off x="4949974" y="3936761"/>
            <a:ext cx="402024" cy="310292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00"/>
              </a:solidFill>
            </a:endParaRPr>
          </a:p>
        </p:txBody>
      </p:sp>
      <p:pic>
        <p:nvPicPr>
          <p:cNvPr id="47" name="Picture 2" descr="目覚まし時計のイラス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430" y="3637683"/>
            <a:ext cx="908653" cy="108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365104"/>
            <a:ext cx="1007366" cy="93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グループ化 68"/>
          <p:cNvGrpSpPr/>
          <p:nvPr/>
        </p:nvGrpSpPr>
        <p:grpSpPr>
          <a:xfrm>
            <a:off x="4355230" y="3213722"/>
            <a:ext cx="1656184" cy="414046"/>
            <a:chOff x="4572000" y="1988840"/>
            <a:chExt cx="2880320" cy="720080"/>
          </a:xfrm>
        </p:grpSpPr>
        <p:sp>
          <p:nvSpPr>
            <p:cNvPr id="62" name="正方形/長方形 61"/>
            <p:cNvSpPr/>
            <p:nvPr/>
          </p:nvSpPr>
          <p:spPr>
            <a:xfrm>
              <a:off x="4572000" y="1988840"/>
              <a:ext cx="720080" cy="720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292080" y="1988840"/>
              <a:ext cx="720080" cy="72008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</a:rPr>
                <a:t>8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6012160" y="1988840"/>
              <a:ext cx="720080" cy="72008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6732240" y="1988840"/>
              <a:ext cx="720080" cy="72008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4572000" y="1988840"/>
              <a:ext cx="2880320" cy="72008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</p:grpSp>
      <p:grpSp>
        <p:nvGrpSpPr>
          <p:cNvPr id="68" name="グループ化 67"/>
          <p:cNvGrpSpPr/>
          <p:nvPr/>
        </p:nvGrpSpPr>
        <p:grpSpPr>
          <a:xfrm>
            <a:off x="4355230" y="2277618"/>
            <a:ext cx="1656184" cy="414046"/>
            <a:chOff x="971600" y="1988840"/>
            <a:chExt cx="2880320" cy="720080"/>
          </a:xfrm>
        </p:grpSpPr>
        <p:sp>
          <p:nvSpPr>
            <p:cNvPr id="58" name="正方形/長方形 57"/>
            <p:cNvSpPr/>
            <p:nvPr/>
          </p:nvSpPr>
          <p:spPr>
            <a:xfrm>
              <a:off x="971600" y="1988840"/>
              <a:ext cx="720080" cy="720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691680" y="1988840"/>
              <a:ext cx="720080" cy="72008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</a:rPr>
                <a:t>3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2411760" y="1988840"/>
              <a:ext cx="720080" cy="72008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3131840" y="1988840"/>
              <a:ext cx="720080" cy="72008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8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971600" y="1988840"/>
              <a:ext cx="2880320" cy="72008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</p:grpSp>
      <p:grpSp>
        <p:nvGrpSpPr>
          <p:cNvPr id="75" name="グループ化 74"/>
          <p:cNvGrpSpPr/>
          <p:nvPr/>
        </p:nvGrpSpPr>
        <p:grpSpPr>
          <a:xfrm>
            <a:off x="7379566" y="3213722"/>
            <a:ext cx="1656184" cy="414046"/>
            <a:chOff x="5508104" y="3284984"/>
            <a:chExt cx="2880320" cy="720080"/>
          </a:xfrm>
        </p:grpSpPr>
        <p:sp>
          <p:nvSpPr>
            <p:cNvPr id="70" name="正方形/長方形 69"/>
            <p:cNvSpPr/>
            <p:nvPr/>
          </p:nvSpPr>
          <p:spPr>
            <a:xfrm>
              <a:off x="5508104" y="3284984"/>
              <a:ext cx="720080" cy="720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6228184" y="3284984"/>
              <a:ext cx="720080" cy="72008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6948264" y="3284984"/>
              <a:ext cx="720080" cy="72008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6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7668344" y="3284984"/>
              <a:ext cx="720080" cy="72008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5508104" y="3284984"/>
              <a:ext cx="2880320" cy="72008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</p:grpSp>
      <p:sp>
        <p:nvSpPr>
          <p:cNvPr id="76" name="テキスト ボックス 75"/>
          <p:cNvSpPr txBox="1"/>
          <p:nvPr/>
        </p:nvSpPr>
        <p:spPr>
          <a:xfrm>
            <a:off x="4931294" y="270966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＋</a:t>
            </a:r>
            <a:endParaRPr kumimoji="1" lang="ja-JP" altLang="en-US" sz="2800" dirty="0"/>
          </a:p>
        </p:txBody>
      </p:sp>
      <p:sp>
        <p:nvSpPr>
          <p:cNvPr id="77" name="右矢印 76"/>
          <p:cNvSpPr/>
          <p:nvPr/>
        </p:nvSpPr>
        <p:spPr>
          <a:xfrm>
            <a:off x="1258886" y="3861794"/>
            <a:ext cx="1721849" cy="453315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8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8" y="4221834"/>
            <a:ext cx="1007366" cy="93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左矢印 78">
            <a:extLst>
              <a:ext uri="{FF2B5EF4-FFF2-40B4-BE49-F238E27FC236}">
                <a16:creationId xmlns:a16="http://schemas.microsoft.com/office/drawing/2014/main" id="{10A4E3BA-8093-A042-8F99-743013DB7532}"/>
              </a:ext>
            </a:extLst>
          </p:cNvPr>
          <p:cNvSpPr/>
          <p:nvPr/>
        </p:nvSpPr>
        <p:spPr>
          <a:xfrm rot="5400000">
            <a:off x="3488921" y="3936015"/>
            <a:ext cx="402024" cy="310292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80" name="左矢印 79">
            <a:extLst>
              <a:ext uri="{FF2B5EF4-FFF2-40B4-BE49-F238E27FC236}">
                <a16:creationId xmlns:a16="http://schemas.microsoft.com/office/drawing/2014/main" id="{10A4E3BA-8093-A042-8F99-743013DB7532}"/>
              </a:ext>
            </a:extLst>
          </p:cNvPr>
          <p:cNvSpPr/>
          <p:nvPr/>
        </p:nvSpPr>
        <p:spPr>
          <a:xfrm rot="16200000">
            <a:off x="413470" y="3864753"/>
            <a:ext cx="402024" cy="310292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00"/>
              </a:solidFill>
            </a:endParaRPr>
          </a:p>
        </p:txBody>
      </p:sp>
      <p:pic>
        <p:nvPicPr>
          <p:cNvPr id="81" name="Picture 2" descr="目覚まし時計のイラス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926" y="3565675"/>
            <a:ext cx="908653" cy="108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293096"/>
            <a:ext cx="1007366" cy="93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正方形/長方形 83"/>
          <p:cNvSpPr/>
          <p:nvPr/>
        </p:nvSpPr>
        <p:spPr>
          <a:xfrm>
            <a:off x="459636" y="3141714"/>
            <a:ext cx="414046" cy="414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3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459636" y="2205610"/>
            <a:ext cx="414046" cy="414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1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3419872" y="3212976"/>
            <a:ext cx="414046" cy="414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4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394790" y="263765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＋</a:t>
            </a:r>
            <a:endParaRPr kumimoji="1" lang="ja-JP" altLang="en-US" sz="2800" dirty="0"/>
          </a:p>
        </p:txBody>
      </p:sp>
      <p:sp>
        <p:nvSpPr>
          <p:cNvPr id="102" name="テキスト ボックス 101"/>
          <p:cNvSpPr txBox="1"/>
          <p:nvPr/>
        </p:nvSpPr>
        <p:spPr>
          <a:xfrm>
            <a:off x="1835696" y="1052736"/>
            <a:ext cx="5570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一つの計算をするのと同じ時間で</a:t>
            </a:r>
            <a:endParaRPr lang="en-US" altLang="ja-JP" sz="2800" dirty="0" smtClean="0"/>
          </a:p>
          <a:p>
            <a:r>
              <a:rPr lang="ja-JP" altLang="en-US" sz="2800" dirty="0" smtClean="0"/>
              <a:t>複数の計算を同時に実行できる</a:t>
            </a:r>
            <a:endParaRPr kumimoji="1" lang="ja-JP" altLang="en-US" sz="2800" dirty="0"/>
          </a:p>
        </p:txBody>
      </p:sp>
      <p:sp>
        <p:nvSpPr>
          <p:cNvPr id="105" name="テキスト ボックス 104"/>
          <p:cNvSpPr txBox="1"/>
          <p:nvPr/>
        </p:nvSpPr>
        <p:spPr>
          <a:xfrm>
            <a:off x="179512" y="5589240"/>
            <a:ext cx="793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CPU</a:t>
            </a:r>
            <a:r>
              <a:rPr kumimoji="1" lang="ja-JP" altLang="en-US" sz="2400" dirty="0" smtClean="0"/>
              <a:t>の理論ピーク性能は「</a:t>
            </a:r>
            <a:r>
              <a:rPr kumimoji="1" lang="en-US" altLang="ja-JP" sz="2400" dirty="0" smtClean="0"/>
              <a:t>SIMD</a:t>
            </a:r>
            <a:r>
              <a:rPr kumimoji="1" lang="ja-JP" altLang="en-US" sz="2400" dirty="0" smtClean="0"/>
              <a:t>幅を使い切った時」の値</a:t>
            </a:r>
            <a:endParaRPr kumimoji="1" lang="ja-JP" altLang="en-US" sz="2400" dirty="0"/>
          </a:p>
        </p:txBody>
      </p:sp>
      <p:sp>
        <p:nvSpPr>
          <p:cNvPr id="106" name="テキスト ボックス 105"/>
          <p:cNvSpPr txBox="1"/>
          <p:nvPr/>
        </p:nvSpPr>
        <p:spPr>
          <a:xfrm>
            <a:off x="755576" y="6093296"/>
            <a:ext cx="795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SIMD</a:t>
            </a:r>
            <a:r>
              <a:rPr kumimoji="1" lang="ja-JP" altLang="en-US" sz="2400" dirty="0" smtClean="0"/>
              <a:t>が使えていなければ、数分の一の性能しか出せない</a:t>
            </a:r>
            <a:endParaRPr kumimoji="1" lang="ja-JP" altLang="en-US" sz="2400" dirty="0"/>
          </a:p>
        </p:txBody>
      </p:sp>
      <p:sp>
        <p:nvSpPr>
          <p:cNvPr id="107" name="右矢印 106">
            <a:extLst>
              <a:ext uri="{FF2B5EF4-FFF2-40B4-BE49-F238E27FC236}">
                <a16:creationId xmlns:a16="http://schemas.microsoft.com/office/drawing/2014/main" id="{05618265-4F9D-8C49-95F6-1528BAB15D25}"/>
              </a:ext>
            </a:extLst>
          </p:cNvPr>
          <p:cNvSpPr/>
          <p:nvPr/>
        </p:nvSpPr>
        <p:spPr>
          <a:xfrm>
            <a:off x="323528" y="6165304"/>
            <a:ext cx="432048" cy="32262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35187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SIMD</a:t>
            </a:r>
            <a:r>
              <a:rPr lang="ja-JP" altLang="en-US" dirty="0" smtClean="0"/>
              <a:t>の注意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403648" y="1196752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各位置ごとに異なる演算はできない</a:t>
            </a:r>
            <a:endParaRPr kumimoji="1" lang="ja-JP" altLang="en-US" sz="2800" dirty="0"/>
          </a:p>
        </p:txBody>
      </p:sp>
      <p:sp>
        <p:nvSpPr>
          <p:cNvPr id="18" name="正方形/長方形 17"/>
          <p:cNvSpPr/>
          <p:nvPr/>
        </p:nvSpPr>
        <p:spPr>
          <a:xfrm>
            <a:off x="3059832" y="2276872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3779912" y="2276872"/>
            <a:ext cx="720080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499992" y="2276872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220072" y="2276872"/>
            <a:ext cx="720080" cy="72008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8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3059832" y="3212976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3779912" y="3212976"/>
            <a:ext cx="720080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8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4499992" y="3212976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5220072" y="3212976"/>
            <a:ext cx="720080" cy="72008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3059832" y="4293096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3779912" y="4293096"/>
            <a:ext cx="720080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499992" y="4293096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6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5220072" y="4293096"/>
            <a:ext cx="720080" cy="72008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247903" y="327540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＋</a:t>
            </a:r>
            <a:endParaRPr kumimoji="1" lang="ja-JP" altLang="en-US" sz="2800" dirty="0"/>
          </a:p>
        </p:txBody>
      </p:sp>
      <p:cxnSp>
        <p:nvCxnSpPr>
          <p:cNvPr id="31" name="直線コネクタ 30"/>
          <p:cNvCxnSpPr/>
          <p:nvPr/>
        </p:nvCxnSpPr>
        <p:spPr>
          <a:xfrm>
            <a:off x="2195736" y="4077072"/>
            <a:ext cx="432048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3059832" y="2276872"/>
            <a:ext cx="2880320" cy="72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059832" y="3212976"/>
            <a:ext cx="2880320" cy="72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059832" y="4293096"/>
            <a:ext cx="2880320" cy="72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/>
          <p:cNvSpPr/>
          <p:nvPr/>
        </p:nvSpPr>
        <p:spPr>
          <a:xfrm>
            <a:off x="2195736" y="3212976"/>
            <a:ext cx="648072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55576" y="5301208"/>
            <a:ext cx="63113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複数のデータ</a:t>
            </a:r>
            <a:r>
              <a:rPr kumimoji="1" lang="en-US" altLang="ja-JP" sz="2400" dirty="0" smtClean="0"/>
              <a:t>(Multiple Data)</a:t>
            </a:r>
            <a:r>
              <a:rPr kumimoji="1" lang="ja-JP" altLang="en-US" sz="2400" dirty="0" smtClean="0"/>
              <a:t>に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単一の演算 </a:t>
            </a:r>
            <a:r>
              <a:rPr kumimoji="1" lang="en-US" altLang="ja-JP" sz="2400" dirty="0" smtClean="0"/>
              <a:t>(Single Instruction)</a:t>
            </a:r>
            <a:r>
              <a:rPr kumimoji="1" lang="ja-JP" altLang="en-US" sz="2400" dirty="0" smtClean="0"/>
              <a:t>を実行するから</a:t>
            </a:r>
            <a:endParaRPr kumimoji="1" lang="en-US" altLang="ja-JP" sz="2400" dirty="0" smtClean="0"/>
          </a:p>
          <a:p>
            <a:r>
              <a:rPr lang="en-US" altLang="ja-JP" sz="2400" dirty="0" smtClean="0"/>
              <a:t>SIMD (</a:t>
            </a:r>
            <a:r>
              <a:rPr lang="en-US" altLang="ja-JP" sz="2400" dirty="0" smtClean="0">
                <a:solidFill>
                  <a:srgbClr val="FF0000"/>
                </a:solidFill>
              </a:rPr>
              <a:t>S</a:t>
            </a:r>
            <a:r>
              <a:rPr lang="en-US" altLang="ja-JP" sz="2400" dirty="0" smtClean="0"/>
              <a:t>ingle </a:t>
            </a:r>
            <a:r>
              <a:rPr lang="en-US" altLang="ja-JP" sz="2400" dirty="0" smtClean="0">
                <a:solidFill>
                  <a:srgbClr val="FF0000"/>
                </a:solidFill>
              </a:rPr>
              <a:t>I</a:t>
            </a:r>
            <a:r>
              <a:rPr lang="en-US" altLang="ja-JP" sz="2400" dirty="0" smtClean="0"/>
              <a:t>nstruction </a:t>
            </a:r>
            <a:r>
              <a:rPr lang="en-US" altLang="ja-JP" sz="2400" dirty="0" smtClean="0">
                <a:solidFill>
                  <a:srgbClr val="FF0000"/>
                </a:solidFill>
              </a:rPr>
              <a:t>M</a:t>
            </a:r>
            <a:r>
              <a:rPr lang="en-US" altLang="ja-JP" sz="2400" dirty="0" smtClean="0"/>
              <a:t>ultiple </a:t>
            </a:r>
            <a:r>
              <a:rPr lang="en-US" altLang="ja-JP" sz="2400" dirty="0" smtClean="0">
                <a:solidFill>
                  <a:srgbClr val="FF0000"/>
                </a:solidFill>
              </a:rPr>
              <a:t>D</a:t>
            </a:r>
            <a:r>
              <a:rPr lang="en-US" altLang="ja-JP" sz="2400" dirty="0" smtClean="0"/>
              <a:t>ata)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2951763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SIMD</a:t>
            </a:r>
            <a:r>
              <a:rPr lang="ja-JP" altLang="en-US" dirty="0"/>
              <a:t>の注意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03648" y="1196752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使っていない位置は無駄になる</a:t>
            </a:r>
            <a:endParaRPr kumimoji="1" lang="ja-JP" altLang="en-US" sz="2800" dirty="0"/>
          </a:p>
        </p:txBody>
      </p:sp>
      <p:sp>
        <p:nvSpPr>
          <p:cNvPr id="4" name="正方形/長方形 3"/>
          <p:cNvSpPr/>
          <p:nvPr/>
        </p:nvSpPr>
        <p:spPr>
          <a:xfrm>
            <a:off x="3059832" y="2276872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779912" y="2276872"/>
            <a:ext cx="720080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499992" y="2276872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20072" y="2276872"/>
            <a:ext cx="720080" cy="72008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8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059832" y="3212976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779912" y="3212976"/>
            <a:ext cx="720080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499992" y="3212976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220072" y="3212976"/>
            <a:ext cx="720080" cy="72008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059832" y="4293096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779912" y="4293096"/>
            <a:ext cx="720080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4499992" y="4293096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5220072" y="4293096"/>
            <a:ext cx="720080" cy="72008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247903" y="327540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＋</a:t>
            </a:r>
            <a:endParaRPr kumimoji="1" lang="ja-JP" altLang="en-US" sz="2800" dirty="0"/>
          </a:p>
        </p:txBody>
      </p:sp>
      <p:cxnSp>
        <p:nvCxnSpPr>
          <p:cNvPr id="17" name="直線コネクタ 16"/>
          <p:cNvCxnSpPr/>
          <p:nvPr/>
        </p:nvCxnSpPr>
        <p:spPr>
          <a:xfrm>
            <a:off x="2195736" y="4077072"/>
            <a:ext cx="432048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3059832" y="2276872"/>
            <a:ext cx="2880320" cy="72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059832" y="3212976"/>
            <a:ext cx="2880320" cy="72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059832" y="4293096"/>
            <a:ext cx="2880320" cy="72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79512" y="5589240"/>
            <a:ext cx="887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なるべく</a:t>
            </a:r>
            <a:r>
              <a:rPr lang="en-US" altLang="ja-JP" sz="2400" dirty="0" smtClean="0"/>
              <a:t>SIMD</a:t>
            </a:r>
            <a:r>
              <a:rPr lang="ja-JP" altLang="en-US" sz="2400" dirty="0" smtClean="0"/>
              <a:t>レジスタにデータを詰め込んで一度に計算したい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09788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化とは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11560" y="5949280"/>
            <a:ext cx="7528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SIMD</a:t>
            </a:r>
            <a:r>
              <a:rPr kumimoji="1" lang="ja-JP" altLang="en-US" sz="3200" dirty="0" smtClean="0"/>
              <a:t>ベクトル化 </a:t>
            </a:r>
            <a:r>
              <a:rPr kumimoji="1" lang="en-US" altLang="ja-JP" sz="3200" dirty="0" smtClean="0"/>
              <a:t>(SIMD Vectorization)</a:t>
            </a:r>
            <a:r>
              <a:rPr kumimoji="1" lang="ja-JP" altLang="en-US" sz="3200" dirty="0" smtClean="0"/>
              <a:t>とも</a:t>
            </a:r>
            <a:endParaRPr kumimoji="1" lang="en-US" altLang="ja-JP" sz="32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528" y="1412776"/>
            <a:ext cx="84969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011893"/>
                </a:solidFill>
              </a:rPr>
              <a:t>SIMD</a:t>
            </a:r>
            <a:r>
              <a:rPr kumimoji="1" lang="ja-JP" altLang="en-US" sz="2800" dirty="0" smtClean="0">
                <a:solidFill>
                  <a:srgbClr val="011893"/>
                </a:solidFill>
              </a:rPr>
              <a:t>レジスタ</a:t>
            </a:r>
            <a:r>
              <a:rPr kumimoji="1" lang="ja-JP" altLang="en-US" sz="2800" dirty="0" smtClean="0"/>
              <a:t>をうまく使えていないプログラムを</a:t>
            </a:r>
            <a:endParaRPr kumimoji="1" lang="en-US" altLang="ja-JP" sz="2800" dirty="0" smtClean="0"/>
          </a:p>
          <a:p>
            <a:r>
              <a:rPr lang="en-US" altLang="ja-JP" sz="2800" dirty="0" smtClean="0">
                <a:solidFill>
                  <a:srgbClr val="011893"/>
                </a:solidFill>
              </a:rPr>
              <a:t>SIMD</a:t>
            </a:r>
            <a:r>
              <a:rPr lang="ja-JP" altLang="en-US" sz="2800" dirty="0" smtClean="0">
                <a:solidFill>
                  <a:srgbClr val="011893"/>
                </a:solidFill>
              </a:rPr>
              <a:t>レジスタ</a:t>
            </a:r>
            <a:r>
              <a:rPr lang="ja-JP" altLang="en-US" sz="2800" dirty="0" smtClean="0"/>
              <a:t>を活用するように</a:t>
            </a:r>
            <a:r>
              <a:rPr kumimoji="1" lang="ja-JP" altLang="en-US" sz="2800" dirty="0" smtClean="0"/>
              <a:t>修正し</a:t>
            </a:r>
            <a:endParaRPr kumimoji="1" lang="en-US" altLang="ja-JP" sz="2800" dirty="0" smtClean="0"/>
          </a:p>
          <a:p>
            <a:r>
              <a:rPr kumimoji="1" lang="ja-JP" altLang="en-US" sz="2800" dirty="0" smtClean="0">
                <a:solidFill>
                  <a:srgbClr val="FF0000"/>
                </a:solidFill>
              </a:rPr>
              <a:t>性能を向上させる</a:t>
            </a:r>
            <a:r>
              <a:rPr kumimoji="1" lang="ja-JP" altLang="en-US" sz="2800" dirty="0" smtClean="0"/>
              <a:t>こと</a:t>
            </a:r>
            <a:endParaRPr kumimoji="1" lang="ja-JP" altLang="en-US" sz="2800" dirty="0"/>
          </a:p>
        </p:txBody>
      </p:sp>
      <p:pic>
        <p:nvPicPr>
          <p:cNvPr id="1026" name="Picture 2" descr="機械のメンテナンスをする人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140968"/>
            <a:ext cx="2400201" cy="24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740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化の方法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5576" y="1628800"/>
            <a:ext cx="75087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ja-JP" altLang="en-US" sz="3600" dirty="0" smtClean="0"/>
              <a:t>コンパイラに</a:t>
            </a:r>
            <a:r>
              <a:rPr kumimoji="1" lang="en-US" altLang="ja-JP" sz="3600" dirty="0" smtClean="0"/>
              <a:t>SIMD</a:t>
            </a:r>
            <a:r>
              <a:rPr kumimoji="1" lang="ja-JP" altLang="en-US" sz="3600" dirty="0" smtClean="0"/>
              <a:t>化してもらう</a:t>
            </a:r>
            <a:endParaRPr kumimoji="1" lang="en-US" altLang="ja-JP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ja-JP" altLang="en-US" sz="3600" dirty="0" smtClean="0"/>
              <a:t>自分で</a:t>
            </a:r>
            <a:r>
              <a:rPr lang="en-US" altLang="ja-JP" sz="3600" dirty="0" smtClean="0"/>
              <a:t>SIMD</a:t>
            </a:r>
            <a:r>
              <a:rPr lang="ja-JP" altLang="en-US" sz="3600" dirty="0" smtClean="0"/>
              <a:t>化する</a:t>
            </a:r>
            <a:endParaRPr kumimoji="1" lang="ja-JP" altLang="en-US" sz="3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55776" y="3212976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基本的</a:t>
            </a:r>
            <a:r>
              <a:rPr lang="ja-JP" altLang="en-US" sz="4000" dirty="0" smtClean="0"/>
              <a:t>にこの二択</a:t>
            </a:r>
            <a:endParaRPr kumimoji="1" lang="ja-JP" altLang="en-US" sz="40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4661FE8-3AB2-734F-8CC7-234009113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4293096"/>
            <a:ext cx="2304256" cy="2304256"/>
          </a:xfrm>
          <a:prstGeom prst="rect">
            <a:avLst/>
          </a:prstGeom>
        </p:spPr>
      </p:pic>
      <p:pic>
        <p:nvPicPr>
          <p:cNvPr id="2052" name="Picture 4" descr="コンピューターを使うロボット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365104"/>
            <a:ext cx="2218556" cy="22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840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コンパイラに</a:t>
            </a:r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化してもらう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1259632" y="2996952"/>
            <a:ext cx="5616624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800" dirty="0" err="1">
                <a:solidFill>
                  <a:srgbClr val="0991B6"/>
                </a:solidFill>
                <a:latin typeface="Consolas" panose="020B0609020204030204" pitchFamily="49" charset="0"/>
              </a:rPr>
              <a:t>const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 err="1">
                <a:solidFill>
                  <a:srgbClr val="0991B6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 N 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174781"/>
                </a:solidFill>
                <a:latin typeface="Consolas" panose="020B0609020204030204" pitchFamily="49" charset="0"/>
              </a:rPr>
              <a:t>10000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2800" dirty="0">
                <a:solidFill>
                  <a:srgbClr val="0991B6"/>
                </a:solidFill>
                <a:latin typeface="Consolas" panose="020B0609020204030204" pitchFamily="49" charset="0"/>
              </a:rPr>
              <a:t>double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[N], </a:t>
            </a:r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b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[N];</a:t>
            </a:r>
          </a:p>
          <a:p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/>
            </a:r>
            <a:b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800" dirty="0">
                <a:solidFill>
                  <a:srgbClr val="0991B6"/>
                </a:solidFill>
                <a:latin typeface="Consolas" panose="020B0609020204030204" pitchFamily="49" charset="0"/>
              </a:rPr>
              <a:t>void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 err="1">
                <a:solidFill>
                  <a:srgbClr val="B1108E"/>
                </a:solidFill>
                <a:latin typeface="Consolas" panose="020B0609020204030204" pitchFamily="49" charset="0"/>
              </a:rPr>
              <a:t>func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800" dirty="0">
                <a:solidFill>
                  <a:srgbClr val="0991B6"/>
                </a:solidFill>
                <a:latin typeface="Consolas" panose="020B0609020204030204" pitchFamily="49" charset="0"/>
              </a:rPr>
              <a:t>void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2800" dirty="0">
                <a:solidFill>
                  <a:srgbClr val="0991B6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800" dirty="0" err="1">
                <a:solidFill>
                  <a:srgbClr val="0991B6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8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;i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2800" dirty="0" err="1">
                <a:solidFill>
                  <a:srgbClr val="236EBF"/>
                </a:solidFill>
                <a:latin typeface="Consolas" panose="020B0609020204030204" pitchFamily="49" charset="0"/>
              </a:rPr>
              <a:t>N;i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++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2800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] 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+=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b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2800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}</a:t>
            </a:r>
            <a:endParaRPr lang="en-US" altLang="ja-JP" sz="28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7504" y="1167135"/>
            <a:ext cx="887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最近のコンパイラは簡単なコードなら勝手に</a:t>
            </a:r>
            <a:r>
              <a:rPr kumimoji="1" lang="en-US" altLang="ja-JP" sz="2400" dirty="0" smtClean="0"/>
              <a:t>SIMD</a:t>
            </a:r>
            <a:r>
              <a:rPr kumimoji="1" lang="ja-JP" altLang="en-US" sz="2400" dirty="0" smtClean="0"/>
              <a:t>化してくれる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87624" y="2492896"/>
            <a:ext cx="1492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test.cpp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1988840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たとえばこんなファイルを用意する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4772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コンパイラに</a:t>
            </a:r>
            <a:r>
              <a:rPr lang="en-US" altLang="ja-JP" dirty="0"/>
              <a:t>SIMD</a:t>
            </a:r>
            <a:r>
              <a:rPr lang="ja-JP" altLang="en-US" dirty="0"/>
              <a:t>化してもらう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9512" y="1340768"/>
            <a:ext cx="836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Intel</a:t>
            </a:r>
            <a:r>
              <a:rPr kumimoji="1" lang="ja-JP" altLang="en-US" sz="2800" dirty="0" smtClean="0"/>
              <a:t>コンパイラに食わせて、最適化レポートを出力</a:t>
            </a:r>
            <a:endParaRPr kumimoji="1" lang="ja-JP" altLang="en-US" sz="2800" dirty="0"/>
          </a:p>
        </p:txBody>
      </p:sp>
      <p:sp>
        <p:nvSpPr>
          <p:cNvPr id="5" name="正方形/長方形 4"/>
          <p:cNvSpPr/>
          <p:nvPr/>
        </p:nvSpPr>
        <p:spPr>
          <a:xfrm>
            <a:off x="1475656" y="2204864"/>
            <a:ext cx="5415265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ja-JP" altLang="en-US" sz="2800" dirty="0"/>
              <a:t>icpc -O3 -qopt-report=2 -c test.cpp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11960" y="3136900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/>
              <a:t>test.optrpt</a:t>
            </a:r>
            <a:endParaRPr kumimoji="1" lang="ja-JP" altLang="en-US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3923928" y="3640956"/>
            <a:ext cx="4968552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dirty="0"/>
              <a:t>LOOP BEGIN at test.cpp(5,3)</a:t>
            </a:r>
          </a:p>
          <a:p>
            <a:r>
              <a:rPr lang="ja-JP" altLang="en-US" sz="2000" dirty="0"/>
              <a:t>   remark #15300: LOOP WAS </a:t>
            </a:r>
            <a:r>
              <a:rPr lang="ja-JP" altLang="en-US" sz="2000" dirty="0">
                <a:solidFill>
                  <a:srgbClr val="FF0000"/>
                </a:solidFill>
              </a:rPr>
              <a:t>VECTORIZED</a:t>
            </a:r>
          </a:p>
          <a:p>
            <a:r>
              <a:rPr lang="ja-JP" altLang="en-US" sz="2000" dirty="0"/>
              <a:t>LOOP END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251520" y="3640956"/>
            <a:ext cx="3312368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 err="1">
                <a:solidFill>
                  <a:srgbClr val="0991B6"/>
                </a:solidFill>
                <a:latin typeface="Consolas" panose="020B0609020204030204" pitchFamily="49" charset="0"/>
              </a:rPr>
              <a:t>const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 err="1">
                <a:solidFill>
                  <a:srgbClr val="0991B6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N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10000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solidFill>
                  <a:srgbClr val="0991B6"/>
                </a:solidFill>
                <a:latin typeface="Consolas" panose="020B0609020204030204" pitchFamily="49" charset="0"/>
              </a:rPr>
              <a:t>double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2F86D2"/>
                </a:solidFill>
                <a:latin typeface="Consolas" panose="020B0609020204030204" pitchFamily="49" charset="0"/>
              </a:rPr>
              <a:t>a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[N], </a:t>
            </a:r>
            <a:r>
              <a:rPr lang="en-US" altLang="ja-JP" dirty="0">
                <a:solidFill>
                  <a:srgbClr val="2F86D2"/>
                </a:solidFill>
                <a:latin typeface="Consolas" panose="020B0609020204030204" pitchFamily="49" charset="0"/>
              </a:rPr>
              <a:t>b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[N];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/>
            </a:r>
            <a:b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dirty="0">
                <a:solidFill>
                  <a:srgbClr val="0991B6"/>
                </a:solidFill>
                <a:latin typeface="Consolas" panose="020B0609020204030204" pitchFamily="49" charset="0"/>
              </a:rPr>
              <a:t>void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 err="1">
                <a:solidFill>
                  <a:srgbClr val="B1108E"/>
                </a:solidFill>
                <a:latin typeface="Consolas" panose="020B0609020204030204" pitchFamily="49" charset="0"/>
              </a:rPr>
              <a:t>func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>
                <a:solidFill>
                  <a:srgbClr val="0991B6"/>
                </a:solidFill>
                <a:latin typeface="Consolas" panose="020B0609020204030204" pitchFamily="49" charset="0"/>
              </a:rPr>
              <a:t>void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dirty="0">
                <a:solidFill>
                  <a:srgbClr val="0991B6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0991B6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;i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N;i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++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>
                <a:solidFill>
                  <a:srgbClr val="2F86D2"/>
                </a:solidFill>
                <a:latin typeface="Consolas" panose="020B0609020204030204" pitchFamily="49" charset="0"/>
              </a:rPr>
              <a:t>a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[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]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+=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2F86D2"/>
                </a:solidFill>
                <a:latin typeface="Consolas" panose="020B0609020204030204" pitchFamily="49" charset="0"/>
              </a:rPr>
              <a:t>b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[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}</a:t>
            </a:r>
            <a:endParaRPr lang="en-US" altLang="ja-JP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27584" y="3136900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test.cpp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923928" y="4754175"/>
            <a:ext cx="3781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test.cpp</a:t>
            </a:r>
            <a:r>
              <a:rPr kumimoji="1" lang="ja-JP" altLang="en-US" sz="2400" dirty="0" smtClean="0"/>
              <a:t>の</a:t>
            </a:r>
            <a:r>
              <a:rPr kumimoji="1" lang="en-US" altLang="ja-JP" sz="2400" dirty="0" smtClean="0"/>
              <a:t>5</a:t>
            </a:r>
            <a:r>
              <a:rPr kumimoji="1" lang="ja-JP" altLang="en-US" sz="2400" dirty="0" smtClean="0"/>
              <a:t>行目のループを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ベクトル化したよ</a:t>
            </a:r>
            <a:endParaRPr kumimoji="1" lang="ja-JP" altLang="en-US" sz="2400" dirty="0"/>
          </a:p>
        </p:txBody>
      </p:sp>
      <p:sp>
        <p:nvSpPr>
          <p:cNvPr id="11" name="右大かっこ 10"/>
          <p:cNvSpPr/>
          <p:nvPr/>
        </p:nvSpPr>
        <p:spPr>
          <a:xfrm>
            <a:off x="3203848" y="4793084"/>
            <a:ext cx="216024" cy="720080"/>
          </a:xfrm>
          <a:prstGeom prst="rightBracket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/>
          <p:cNvCxnSpPr>
            <a:stCxn id="10" idx="1"/>
            <a:endCxn id="11" idx="2"/>
          </p:cNvCxnSpPr>
          <p:nvPr/>
        </p:nvCxnSpPr>
        <p:spPr>
          <a:xfrm flipH="1" flipV="1">
            <a:off x="3419872" y="5153124"/>
            <a:ext cx="504056" cy="1655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358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コンパイラに</a:t>
            </a:r>
            <a:r>
              <a:rPr lang="en-US" altLang="ja-JP" dirty="0"/>
              <a:t>SIMD</a:t>
            </a:r>
            <a:r>
              <a:rPr lang="ja-JP" altLang="en-US" dirty="0"/>
              <a:t>化してもらう</a:t>
            </a:r>
          </a:p>
        </p:txBody>
      </p:sp>
      <p:pic>
        <p:nvPicPr>
          <p:cNvPr id="1026" name="Picture 2" descr="電話対応に追われる会社員のイラスト（男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564904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コンピューターを使うロボット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80928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168316" y="1268760"/>
            <a:ext cx="89644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うま</a:t>
            </a:r>
            <a:r>
              <a:rPr lang="ja-JP" altLang="en-US" sz="2800" dirty="0"/>
              <a:t>く</a:t>
            </a:r>
            <a:r>
              <a:rPr kumimoji="1" lang="en-US" altLang="ja-JP" sz="2800" dirty="0" smtClean="0"/>
              <a:t>SIMD</a:t>
            </a:r>
            <a:r>
              <a:rPr kumimoji="1" lang="ja-JP" altLang="en-US" sz="2800" dirty="0" smtClean="0"/>
              <a:t>化できなかった時、レポートを見ながら</a:t>
            </a:r>
            <a:r>
              <a:rPr kumimoji="1" lang="en-US" altLang="ja-JP" sz="2800" dirty="0" smtClean="0"/>
              <a:t>SIMD</a:t>
            </a:r>
            <a:r>
              <a:rPr kumimoji="1" lang="ja-JP" altLang="en-US" sz="2800" dirty="0" smtClean="0"/>
              <a:t>化のヒントを出したり、コードを修正したりする</a:t>
            </a:r>
            <a:endParaRPr kumimoji="1" lang="ja-JP" altLang="en-US" sz="2800" dirty="0"/>
          </a:p>
        </p:txBody>
      </p:sp>
      <p:pic>
        <p:nvPicPr>
          <p:cNvPr id="1028" name="Picture 4" descr="漫符「はてなマーク・クエスチョンマーク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420888"/>
            <a:ext cx="724270" cy="99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107504" y="4869160"/>
            <a:ext cx="89644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少しの修正で性能が出る場合は良いが、これでがんばるくらいなら自分で</a:t>
            </a:r>
            <a:r>
              <a:rPr kumimoji="1" lang="en-US" altLang="ja-JP" sz="2800" dirty="0" smtClean="0"/>
              <a:t>SIMD</a:t>
            </a:r>
            <a:r>
              <a:rPr kumimoji="1" lang="ja-JP" altLang="en-US" sz="2800" dirty="0" smtClean="0"/>
              <a:t>化したほうが早い場合が多い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19278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自分で</a:t>
            </a:r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化する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052736"/>
            <a:ext cx="871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自分で</a:t>
            </a:r>
            <a:r>
              <a:rPr kumimoji="1" lang="en-US" altLang="ja-JP" sz="3600" dirty="0" smtClean="0"/>
              <a:t>SIMD</a:t>
            </a:r>
            <a:r>
              <a:rPr kumimoji="1" lang="ja-JP" altLang="en-US" sz="3600" dirty="0" smtClean="0"/>
              <a:t>命令を書</a:t>
            </a:r>
            <a:r>
              <a:rPr lang="ja-JP" altLang="en-US" sz="3600" dirty="0" smtClean="0"/>
              <a:t>くことで</a:t>
            </a:r>
            <a:r>
              <a:rPr lang="en-US" altLang="ja-JP" sz="3600" dirty="0" smtClean="0"/>
              <a:t>SIMD</a:t>
            </a:r>
            <a:r>
              <a:rPr lang="ja-JP" altLang="en-US" sz="3600" dirty="0" smtClean="0"/>
              <a:t>化する</a:t>
            </a:r>
            <a:endParaRPr lang="en-US" altLang="ja-JP" sz="3600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395536" y="3645024"/>
            <a:ext cx="6264696" cy="31393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v4df vdq_1_b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(vqj_1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-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vqi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v4df vdq_2_b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(vqj_2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-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vqi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v4df vdq_3_b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(vqj_3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-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vqi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v4df vdq_4_b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(vqj_4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-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vqi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tmp0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B1108E"/>
                </a:solidFill>
                <a:latin typeface="Consolas" panose="020B0609020204030204" pitchFamily="49" charset="0"/>
              </a:rPr>
              <a:t>_mm256_unpacklo_pd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(vdq_1_b, vdq_2_b);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tmp1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B1108E"/>
                </a:solidFill>
                <a:latin typeface="Consolas" panose="020B0609020204030204" pitchFamily="49" charset="0"/>
              </a:rPr>
              <a:t>_mm256_unpackhi_pd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(vdq_1_b, vdq_2_b);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tmp2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B1108E"/>
                </a:solidFill>
                <a:latin typeface="Consolas" panose="020B0609020204030204" pitchFamily="49" charset="0"/>
              </a:rPr>
              <a:t>_mm256_unpacklo_pd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(vdq_3_b, vdq_4_b);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tmp3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B1108E"/>
                </a:solidFill>
                <a:latin typeface="Consolas" panose="020B0609020204030204" pitchFamily="49" charset="0"/>
              </a:rPr>
              <a:t>_mm256_unpackhi_pd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(vdq_3_b, vdq_4_b);</a:t>
            </a:r>
          </a:p>
          <a:p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vdx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B1108E"/>
                </a:solidFill>
                <a:latin typeface="Consolas" panose="020B0609020204030204" pitchFamily="49" charset="0"/>
              </a:rPr>
              <a:t>_mm256_permute2f128_pd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(tmp0, tmp2, </a:t>
            </a:r>
            <a:r>
              <a:rPr lang="en-US" altLang="ja-JP" dirty="0">
                <a:solidFill>
                  <a:srgbClr val="0991B6"/>
                </a:solidFill>
                <a:latin typeface="Consolas" panose="020B0609020204030204" pitchFamily="49" charset="0"/>
              </a:rPr>
              <a:t>0x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20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vdy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B1108E"/>
                </a:solidFill>
                <a:latin typeface="Consolas" panose="020B0609020204030204" pitchFamily="49" charset="0"/>
              </a:rPr>
              <a:t>_mm256_permute2f128_pd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(tmp1, tmp3, </a:t>
            </a:r>
            <a:r>
              <a:rPr lang="en-US" altLang="ja-JP" dirty="0">
                <a:solidFill>
                  <a:srgbClr val="0991B6"/>
                </a:solidFill>
                <a:latin typeface="Consolas" panose="020B0609020204030204" pitchFamily="49" charset="0"/>
              </a:rPr>
              <a:t>0x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20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vdz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B1108E"/>
                </a:solidFill>
                <a:latin typeface="Consolas" panose="020B0609020204030204" pitchFamily="49" charset="0"/>
              </a:rPr>
              <a:t>_mm256_permute2f128_pd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(tmp0, tmp2, </a:t>
            </a:r>
            <a:r>
              <a:rPr lang="en-US" altLang="ja-JP" dirty="0">
                <a:solidFill>
                  <a:srgbClr val="0991B6"/>
                </a:solidFill>
                <a:latin typeface="Consolas" panose="020B0609020204030204" pitchFamily="49" charset="0"/>
              </a:rPr>
              <a:t>0x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31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);</a:t>
            </a:r>
            <a:endParaRPr lang="en-US" altLang="ja-JP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22577" y="3111351"/>
            <a:ext cx="7173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実際にはアセンブリに対応した</a:t>
            </a:r>
            <a:r>
              <a:rPr lang="en-US" altLang="ja-JP" sz="2400" dirty="0" smtClean="0"/>
              <a:t>C</a:t>
            </a:r>
            <a:r>
              <a:rPr lang="ja-JP" altLang="en-US" sz="2400" dirty="0" smtClean="0"/>
              <a:t>言語の関数を呼ぶ</a:t>
            </a:r>
            <a:endParaRPr kumimoji="1" lang="ja-JP" altLang="en-US" sz="24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4661FE8-3AB2-734F-8CC7-234009113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4005064"/>
            <a:ext cx="1872208" cy="187220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259632" y="1772816"/>
            <a:ext cx="7056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SIMD</a:t>
            </a:r>
            <a:r>
              <a:rPr kumimoji="1" lang="ja-JP" altLang="en-US" sz="2800" dirty="0" smtClean="0"/>
              <a:t>命令は</a:t>
            </a:r>
            <a:r>
              <a:rPr kumimoji="1" lang="ja-JP" altLang="en-US" sz="2800" dirty="0" smtClean="0">
                <a:solidFill>
                  <a:srgbClr val="011893"/>
                </a:solidFill>
              </a:rPr>
              <a:t>アセンブリ</a:t>
            </a:r>
            <a:r>
              <a:rPr kumimoji="1" lang="ja-JP" altLang="en-US" sz="2800" dirty="0" smtClean="0"/>
              <a:t>なのでアセンブリでコードを書くことになる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73467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化は面倒くさい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1520" y="1196752"/>
            <a:ext cx="84176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SIMD</a:t>
            </a:r>
            <a:r>
              <a:rPr kumimoji="1" lang="ja-JP" altLang="en-US" sz="2800" dirty="0" smtClean="0"/>
              <a:t>命令は</a:t>
            </a:r>
            <a:r>
              <a:rPr kumimoji="1" lang="en-US" altLang="ja-JP" sz="2800" dirty="0" smtClean="0"/>
              <a:t>CPU</a:t>
            </a:r>
            <a:r>
              <a:rPr kumimoji="1" lang="ja-JP" altLang="en-US" sz="2800" dirty="0" smtClean="0"/>
              <a:t>によって異なる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→</a:t>
            </a:r>
            <a:r>
              <a:rPr kumimoji="1" lang="en-US" altLang="ja-JP" sz="2800" dirty="0" smtClean="0"/>
              <a:t>CPU</a:t>
            </a:r>
            <a:r>
              <a:rPr kumimoji="1" lang="ja-JP" altLang="en-US" sz="2800" dirty="0" smtClean="0"/>
              <a:t>ごとにプログラムを書き換えないといけない</a:t>
            </a:r>
            <a:endParaRPr kumimoji="1" lang="en-US" altLang="ja-JP" sz="2800" dirty="0" smtClean="0"/>
          </a:p>
        </p:txBody>
      </p:sp>
      <p:pic>
        <p:nvPicPr>
          <p:cNvPr id="1026" name="Picture 2" descr="玩具のロボットのイラスト（青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212976"/>
            <a:ext cx="1657392" cy="202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人型ロボットのイラスト（青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140968"/>
            <a:ext cx="960041" cy="219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979712" y="2708920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旧世代</a:t>
            </a:r>
            <a:r>
              <a:rPr kumimoji="1" lang="en-US" altLang="ja-JP" dirty="0" smtClean="0"/>
              <a:t>CPU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580112" y="2708920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次</a:t>
            </a:r>
            <a:r>
              <a:rPr kumimoji="1" lang="ja-JP" altLang="en-US" dirty="0" smtClean="0"/>
              <a:t>世代</a:t>
            </a:r>
            <a:r>
              <a:rPr kumimoji="1" lang="en-US" altLang="ja-JP" dirty="0" smtClean="0"/>
              <a:t>CPU</a:t>
            </a:r>
            <a:endParaRPr kumimoji="1" lang="ja-JP" altLang="en-US" dirty="0"/>
          </a:p>
        </p:txBody>
      </p:sp>
      <p:sp>
        <p:nvSpPr>
          <p:cNvPr id="8" name="右矢印 7"/>
          <p:cNvSpPr/>
          <p:nvPr/>
        </p:nvSpPr>
        <p:spPr>
          <a:xfrm>
            <a:off x="3995936" y="3933056"/>
            <a:ext cx="792088" cy="4846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4661FE8-3AB2-734F-8CC7-234009113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5229200"/>
            <a:ext cx="1440160" cy="1440160"/>
          </a:xfrm>
          <a:prstGeom prst="rect">
            <a:avLst/>
          </a:prstGeom>
        </p:spPr>
      </p:pic>
      <p:pic>
        <p:nvPicPr>
          <p:cNvPr id="1030" name="Picture 6" descr="音楽を聴きながら仕事をする人のイラスト（男性）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373216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13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 smtClean="0"/>
              <a:t>SIMD</a:t>
            </a:r>
            <a:r>
              <a:rPr lang="ja-JP" altLang="en-US" dirty="0" smtClean="0"/>
              <a:t>とは何か</a:t>
            </a:r>
            <a:endParaRPr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67544" y="1556792"/>
            <a:ext cx="823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科学計算に使われる汎用</a:t>
            </a:r>
            <a:r>
              <a:rPr kumimoji="1" lang="en-US" altLang="ja-JP" sz="2400" dirty="0" smtClean="0"/>
              <a:t>CPU</a:t>
            </a:r>
            <a:r>
              <a:rPr kumimoji="1" lang="ja-JP" altLang="en-US" sz="2400" dirty="0" smtClean="0"/>
              <a:t>は、ほぼ</a:t>
            </a:r>
            <a:r>
              <a:rPr kumimoji="1" lang="en-US" altLang="ja-JP" sz="2400" dirty="0" smtClean="0"/>
              <a:t>SIMD</a:t>
            </a:r>
            <a:r>
              <a:rPr kumimoji="1" lang="ja-JP" altLang="en-US" sz="2400" dirty="0" smtClean="0"/>
              <a:t>を採用している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403648" y="3284984"/>
            <a:ext cx="58352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なぜ</a:t>
            </a:r>
            <a:r>
              <a:rPr kumimoji="1" lang="en-US" altLang="ja-JP" sz="3600" dirty="0" smtClean="0"/>
              <a:t>SIMD</a:t>
            </a:r>
            <a:r>
              <a:rPr kumimoji="1" lang="ja-JP" altLang="en-US" sz="3600" dirty="0" smtClean="0"/>
              <a:t>が必要か？</a:t>
            </a:r>
            <a:endParaRPr kumimoji="1" lang="en-US" altLang="ja-JP" sz="3600" dirty="0" smtClean="0"/>
          </a:p>
          <a:p>
            <a:r>
              <a:rPr lang="en-US" altLang="ja-JP" sz="3600" dirty="0" smtClean="0"/>
              <a:t>SIMD</a:t>
            </a:r>
            <a:r>
              <a:rPr lang="ja-JP" altLang="en-US" sz="3600" dirty="0" smtClean="0">
                <a:solidFill>
                  <a:srgbClr val="FF0000"/>
                </a:solidFill>
              </a:rPr>
              <a:t>化</a:t>
            </a:r>
            <a:r>
              <a:rPr lang="ja-JP" altLang="en-US" sz="3600" dirty="0" smtClean="0"/>
              <a:t>とは何か？</a:t>
            </a:r>
            <a:endParaRPr lang="en-US" altLang="ja-JP" sz="3600" dirty="0" smtClean="0"/>
          </a:p>
          <a:p>
            <a:r>
              <a:rPr kumimoji="1" lang="ja-JP" altLang="en-US" sz="3600" dirty="0" smtClean="0"/>
              <a:t>どうやって</a:t>
            </a:r>
            <a:r>
              <a:rPr kumimoji="1" lang="en-US" altLang="ja-JP" sz="3600" dirty="0" smtClean="0"/>
              <a:t>SIMD</a:t>
            </a:r>
            <a:r>
              <a:rPr kumimoji="1" lang="ja-JP" altLang="en-US" sz="3600" dirty="0" smtClean="0"/>
              <a:t>化するか？</a:t>
            </a:r>
            <a:endParaRPr kumimoji="1" lang="en-US" altLang="ja-JP" sz="3600" dirty="0" smtClean="0"/>
          </a:p>
        </p:txBody>
      </p:sp>
    </p:spTree>
    <p:extLst>
      <p:ext uri="{BB962C8B-B14F-4D97-AF65-F5344CB8AC3E}">
        <p14:creationId xmlns:p14="http://schemas.microsoft.com/office/powerpoint/2010/main" val="121260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化は面倒くさい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95536" y="1124744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場合によって最適なデータレイアウト</a:t>
            </a:r>
            <a:r>
              <a:rPr lang="ja-JP" altLang="en-US" sz="2800" dirty="0"/>
              <a:t>が</a:t>
            </a:r>
            <a:r>
              <a:rPr lang="ja-JP" altLang="en-US" sz="2800" dirty="0" smtClean="0"/>
              <a:t>異なる</a:t>
            </a:r>
            <a:endParaRPr kumimoji="1" lang="en-US" altLang="ja-JP" sz="28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528" y="1988840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例</a:t>
            </a:r>
            <a:r>
              <a:rPr lang="ja-JP" altLang="en-US" sz="2400" dirty="0"/>
              <a:t>：</a:t>
            </a:r>
            <a:r>
              <a:rPr lang="ja-JP" altLang="en-US" sz="2400" dirty="0" smtClean="0"/>
              <a:t>三次元の座標データを持つ原子のまとまりを表現したい</a:t>
            </a:r>
            <a:endParaRPr kumimoji="1" lang="ja-JP" altLang="en-US" sz="2400" dirty="0"/>
          </a:p>
        </p:txBody>
      </p:sp>
      <p:grpSp>
        <p:nvGrpSpPr>
          <p:cNvPr id="40" name="グループ化 39"/>
          <p:cNvGrpSpPr/>
          <p:nvPr/>
        </p:nvGrpSpPr>
        <p:grpSpPr>
          <a:xfrm>
            <a:off x="971600" y="4293096"/>
            <a:ext cx="2808312" cy="418259"/>
            <a:chOff x="539552" y="3933056"/>
            <a:chExt cx="3384376" cy="504056"/>
          </a:xfrm>
        </p:grpSpPr>
        <p:grpSp>
          <p:nvGrpSpPr>
            <p:cNvPr id="29" name="グループ化 28"/>
            <p:cNvGrpSpPr/>
            <p:nvPr/>
          </p:nvGrpSpPr>
          <p:grpSpPr>
            <a:xfrm>
              <a:off x="539552" y="3933056"/>
              <a:ext cx="3024330" cy="504055"/>
              <a:chOff x="251520" y="3429000"/>
              <a:chExt cx="2880320" cy="480053"/>
            </a:xfrm>
          </p:grpSpPr>
          <p:sp>
            <p:nvSpPr>
              <p:cNvPr id="5" name="正方形/長方形 4"/>
              <p:cNvSpPr/>
              <p:nvPr/>
            </p:nvSpPr>
            <p:spPr>
              <a:xfrm>
                <a:off x="251520" y="3429000"/>
                <a:ext cx="480053" cy="4800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smtClean="0">
                    <a:solidFill>
                      <a:schemeClr val="tx1"/>
                    </a:solidFill>
                  </a:rPr>
                  <a:t>X</a:t>
                </a:r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正方形/長方形 5"/>
              <p:cNvSpPr/>
              <p:nvPr/>
            </p:nvSpPr>
            <p:spPr>
              <a:xfrm>
                <a:off x="731573" y="3429000"/>
                <a:ext cx="480053" cy="480053"/>
              </a:xfrm>
              <a:prstGeom prst="rect">
                <a:avLst/>
              </a:prstGeom>
              <a:solidFill>
                <a:srgbClr val="FF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smtClean="0">
                    <a:solidFill>
                      <a:schemeClr val="tx1"/>
                    </a:solidFill>
                  </a:rPr>
                  <a:t>Y</a:t>
                </a:r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1211627" y="3429000"/>
                <a:ext cx="480053" cy="480053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smtClean="0">
                    <a:solidFill>
                      <a:schemeClr val="tx1"/>
                    </a:solidFill>
                  </a:rPr>
                  <a:t>Z</a:t>
                </a:r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1691680" y="3429000"/>
                <a:ext cx="480053" cy="4800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smtClean="0">
                    <a:solidFill>
                      <a:schemeClr val="tx1"/>
                    </a:solidFill>
                  </a:rPr>
                  <a:t>X</a:t>
                </a:r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正方形/長方形 8"/>
              <p:cNvSpPr/>
              <p:nvPr/>
            </p:nvSpPr>
            <p:spPr>
              <a:xfrm>
                <a:off x="2171733" y="3429000"/>
                <a:ext cx="480053" cy="480053"/>
              </a:xfrm>
              <a:prstGeom prst="rect">
                <a:avLst/>
              </a:prstGeom>
              <a:solidFill>
                <a:srgbClr val="FF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smtClean="0">
                    <a:solidFill>
                      <a:schemeClr val="tx1"/>
                    </a:solidFill>
                  </a:rPr>
                  <a:t>Y</a:t>
                </a:r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正方形/長方形 9"/>
              <p:cNvSpPr/>
              <p:nvPr/>
            </p:nvSpPr>
            <p:spPr>
              <a:xfrm>
                <a:off x="2651787" y="3429000"/>
                <a:ext cx="480053" cy="480053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smtClean="0">
                    <a:solidFill>
                      <a:schemeClr val="tx1"/>
                    </a:solidFill>
                  </a:rPr>
                  <a:t>Z</a:t>
                </a:r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直線コネクタ 26"/>
            <p:cNvCxnSpPr/>
            <p:nvPr/>
          </p:nvCxnSpPr>
          <p:spPr>
            <a:xfrm flipH="1">
              <a:off x="3563888" y="3933056"/>
              <a:ext cx="36004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 flipH="1">
              <a:off x="3563888" y="4437112"/>
              <a:ext cx="36004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グループ化 40"/>
          <p:cNvGrpSpPr/>
          <p:nvPr/>
        </p:nvGrpSpPr>
        <p:grpSpPr>
          <a:xfrm>
            <a:off x="5652120" y="3789040"/>
            <a:ext cx="1813535" cy="1440160"/>
            <a:chOff x="5508104" y="3933056"/>
            <a:chExt cx="2448272" cy="1944216"/>
          </a:xfrm>
        </p:grpSpPr>
        <p:sp>
          <p:nvSpPr>
            <p:cNvPr id="13" name="正方形/長方形 12"/>
            <p:cNvSpPr/>
            <p:nvPr/>
          </p:nvSpPr>
          <p:spPr>
            <a:xfrm>
              <a:off x="5508104" y="3933056"/>
              <a:ext cx="520582" cy="5040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/>
                  </a:solidFill>
                </a:rPr>
                <a:t>X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6028686" y="3933056"/>
              <a:ext cx="520582" cy="5040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/>
                  </a:solidFill>
                </a:rPr>
                <a:t>X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6549268" y="3933056"/>
              <a:ext cx="520582" cy="5040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/>
                  </a:solidFill>
                </a:rPr>
                <a:t>X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7069851" y="3933056"/>
              <a:ext cx="520582" cy="5040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/>
                  </a:solidFill>
                </a:rPr>
                <a:t>X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514007" y="4653136"/>
              <a:ext cx="520582" cy="504056"/>
            </a:xfrm>
            <a:prstGeom prst="rect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/>
                  </a:solidFill>
                </a:rPr>
                <a:t>Y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6034589" y="4653136"/>
              <a:ext cx="520582" cy="504056"/>
            </a:xfrm>
            <a:prstGeom prst="rect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/>
                  </a:solidFill>
                </a:rPr>
                <a:t>Y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6555171" y="4653136"/>
              <a:ext cx="520582" cy="504056"/>
            </a:xfrm>
            <a:prstGeom prst="rect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/>
                  </a:solidFill>
                </a:rPr>
                <a:t>Y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7075754" y="4653136"/>
              <a:ext cx="520582" cy="504056"/>
            </a:xfrm>
            <a:prstGeom prst="rect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/>
                  </a:solidFill>
                </a:rPr>
                <a:t>Y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514007" y="5373216"/>
              <a:ext cx="520582" cy="50405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/>
                  </a:solidFill>
                </a:rPr>
                <a:t>Z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6034589" y="5373216"/>
              <a:ext cx="520582" cy="50405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/>
                  </a:solidFill>
                </a:rPr>
                <a:t>Z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6555171" y="5373216"/>
              <a:ext cx="520582" cy="50405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/>
                  </a:solidFill>
                </a:rPr>
                <a:t>Z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7075754" y="5373216"/>
              <a:ext cx="520582" cy="50405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/>
                  </a:solidFill>
                </a:rPr>
                <a:t>Z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直線コネクタ 30"/>
            <p:cNvCxnSpPr/>
            <p:nvPr/>
          </p:nvCxnSpPr>
          <p:spPr>
            <a:xfrm flipH="1">
              <a:off x="7596336" y="3933056"/>
              <a:ext cx="36004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 flipH="1">
              <a:off x="7596336" y="4437112"/>
              <a:ext cx="36004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H="1">
              <a:off x="7596336" y="4653136"/>
              <a:ext cx="36004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H="1">
              <a:off x="7596336" y="5157192"/>
              <a:ext cx="36004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flipH="1">
              <a:off x="7596336" y="5373216"/>
              <a:ext cx="36004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H="1">
              <a:off x="7596336" y="5877272"/>
              <a:ext cx="36004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テキスト ボックス 36"/>
          <p:cNvSpPr txBox="1"/>
          <p:nvPr/>
        </p:nvSpPr>
        <p:spPr>
          <a:xfrm>
            <a:off x="5004048" y="2780928"/>
            <a:ext cx="3845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方法</a:t>
            </a:r>
            <a:r>
              <a:rPr kumimoji="1" lang="en-US" altLang="ja-JP" sz="2400" dirty="0" smtClean="0"/>
              <a:t>2: </a:t>
            </a:r>
            <a:r>
              <a:rPr kumimoji="1" lang="ja-JP" altLang="en-US" sz="2400" dirty="0" smtClean="0"/>
              <a:t>同じ成分をまとめる</a:t>
            </a:r>
            <a:endParaRPr lang="en-US" altLang="ja-JP" sz="2400" dirty="0" smtClean="0"/>
          </a:p>
          <a:p>
            <a:r>
              <a:rPr kumimoji="1" lang="en-US" altLang="ja-JP" sz="2400" dirty="0" smtClean="0"/>
              <a:t>Structure of Array (</a:t>
            </a:r>
            <a:r>
              <a:rPr kumimoji="1" lang="en-US" altLang="ja-JP" sz="2400" dirty="0" err="1" smtClean="0">
                <a:solidFill>
                  <a:srgbClr val="FF0000"/>
                </a:solidFill>
              </a:rPr>
              <a:t>SoA</a:t>
            </a:r>
            <a:r>
              <a:rPr kumimoji="1"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67544" y="2780928"/>
            <a:ext cx="36227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方法</a:t>
            </a:r>
            <a:r>
              <a:rPr kumimoji="1" lang="en-US" altLang="ja-JP" sz="2400" dirty="0" smtClean="0"/>
              <a:t>1:  </a:t>
            </a:r>
            <a:r>
              <a:rPr lang="ja-JP" altLang="en-US" sz="2400" dirty="0" smtClean="0"/>
              <a:t>順番に並べていく</a:t>
            </a:r>
            <a:endParaRPr lang="en-US" altLang="ja-JP" sz="2400" dirty="0" smtClean="0"/>
          </a:p>
          <a:p>
            <a:r>
              <a:rPr kumimoji="1" lang="en-US" altLang="ja-JP" sz="2400" dirty="0" smtClean="0"/>
              <a:t>Array of Structure (</a:t>
            </a:r>
            <a:r>
              <a:rPr kumimoji="1" lang="en-US" altLang="ja-JP" sz="2400" dirty="0" err="1" smtClean="0">
                <a:solidFill>
                  <a:srgbClr val="FF0000"/>
                </a:solidFill>
              </a:rPr>
              <a:t>AoS</a:t>
            </a:r>
            <a:r>
              <a:rPr kumimoji="1"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23528" y="6165304"/>
            <a:ext cx="798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/>
              <a:t>SoA</a:t>
            </a:r>
            <a:r>
              <a:rPr kumimoji="1" lang="ja-JP" altLang="en-US" sz="2400" dirty="0" smtClean="0"/>
              <a:t>と</a:t>
            </a:r>
            <a:r>
              <a:rPr kumimoji="1" lang="en-US" altLang="ja-JP" sz="2400" dirty="0" err="1" smtClean="0"/>
              <a:t>AoS</a:t>
            </a:r>
            <a:r>
              <a:rPr kumimoji="1" lang="ja-JP" altLang="en-US" sz="2400" dirty="0" smtClean="0"/>
              <a:t>の変換は、コードを</a:t>
            </a:r>
            <a:r>
              <a:rPr lang="ja-JP" altLang="en-US" sz="2400" dirty="0" smtClean="0"/>
              <a:t>ほぼ全て書き直しに・・・</a:t>
            </a:r>
            <a:endParaRPr kumimoji="1" lang="ja-JP" altLang="en-US" sz="2400" dirty="0"/>
          </a:p>
        </p:txBody>
      </p:sp>
      <p:cxnSp>
        <p:nvCxnSpPr>
          <p:cNvPr id="43" name="カギ線コネクタ 42"/>
          <p:cNvCxnSpPr>
            <a:stCxn id="8" idx="2"/>
            <a:endCxn id="23" idx="2"/>
          </p:cNvCxnSpPr>
          <p:nvPr/>
        </p:nvCxnSpPr>
        <p:spPr>
          <a:xfrm rot="16200000" flipH="1">
            <a:off x="4269095" y="2877762"/>
            <a:ext cx="517846" cy="4185029"/>
          </a:xfrm>
          <a:prstGeom prst="bentConnector3">
            <a:avLst>
              <a:gd name="adj1" fmla="val 144144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/>
          <p:cNvSpPr txBox="1"/>
          <p:nvPr/>
        </p:nvSpPr>
        <p:spPr>
          <a:xfrm>
            <a:off x="2195736" y="5589240"/>
            <a:ext cx="501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どちらが良いか</a:t>
            </a:r>
            <a:r>
              <a:rPr lang="ja-JP" altLang="en-US" dirty="0"/>
              <a:t>、</a:t>
            </a:r>
            <a:r>
              <a:rPr lang="en-US" altLang="ja-JP" dirty="0" smtClean="0"/>
              <a:t>CPU</a:t>
            </a:r>
            <a:r>
              <a:rPr lang="ja-JP" altLang="en-US" dirty="0" smtClean="0"/>
              <a:t>やプログラムごとに違う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9326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化で注意すべきこと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6024" y="1124744"/>
            <a:ext cx="89979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SIMD</a:t>
            </a:r>
            <a:r>
              <a:rPr lang="ja-JP" altLang="en-US" sz="3200" dirty="0"/>
              <a:t>化の目的</a:t>
            </a:r>
            <a:r>
              <a:rPr lang="ja-JP" altLang="en-US" sz="3200" dirty="0" smtClean="0"/>
              <a:t>は</a:t>
            </a:r>
            <a:r>
              <a:rPr lang="en-US" altLang="ja-JP" sz="3200" dirty="0" smtClean="0">
                <a:solidFill>
                  <a:srgbClr val="011893"/>
                </a:solidFill>
              </a:rPr>
              <a:t>SIMD</a:t>
            </a:r>
            <a:r>
              <a:rPr lang="ja-JP" altLang="en-US" sz="3200" dirty="0" smtClean="0">
                <a:solidFill>
                  <a:srgbClr val="011893"/>
                </a:solidFill>
              </a:rPr>
              <a:t>化率</a:t>
            </a:r>
            <a:r>
              <a:rPr lang="ja-JP" altLang="en-US" sz="3200" dirty="0" smtClean="0"/>
              <a:t>を上げること</a:t>
            </a:r>
            <a:r>
              <a:rPr lang="ja-JP" altLang="en-US" sz="3200" dirty="0" smtClean="0">
                <a:solidFill>
                  <a:srgbClr val="FF0000"/>
                </a:solidFill>
              </a:rPr>
              <a:t>ではなく</a:t>
            </a:r>
            <a:endParaRPr lang="en-US" altLang="ja-JP" sz="3200" dirty="0" smtClean="0">
              <a:solidFill>
                <a:srgbClr val="FF0000"/>
              </a:solidFill>
            </a:endParaRPr>
          </a:p>
          <a:p>
            <a:r>
              <a:rPr lang="ja-JP" altLang="en-US" sz="3200" dirty="0" smtClean="0">
                <a:solidFill>
                  <a:srgbClr val="011893"/>
                </a:solidFill>
              </a:rPr>
              <a:t>実行性能</a:t>
            </a:r>
            <a:r>
              <a:rPr lang="ja-JP" altLang="en-US" sz="3200" dirty="0" smtClean="0"/>
              <a:t>を向上させること</a:t>
            </a:r>
            <a:endParaRPr lang="en-US" altLang="ja-JP" sz="3200" dirty="0" smtClean="0"/>
          </a:p>
        </p:txBody>
      </p:sp>
      <p:pic>
        <p:nvPicPr>
          <p:cNvPr id="5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949399"/>
            <a:ext cx="765429" cy="71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PUã®ã¤ã©ã¹ãï¼ã³ã³ãã¥ã¼ã¿ã¼ï¼">
            <a:extLst>
              <a:ext uri="{FF2B5EF4-FFF2-40B4-BE49-F238E27FC236}">
                <a16:creationId xmlns:a16="http://schemas.microsoft.com/office/drawing/2014/main" id="{80D3F8F8-7617-C949-AB0D-1DD5380EA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717032"/>
            <a:ext cx="1055530" cy="91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755576" y="45893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演算</a:t>
            </a:r>
            <a:r>
              <a:rPr lang="ja-JP" altLang="en-US" dirty="0"/>
              <a:t>器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BCD0901D-9122-634C-85A2-38B31E26D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869160"/>
            <a:ext cx="1008112" cy="1008112"/>
          </a:xfrm>
          <a:prstGeom prst="rect">
            <a:avLst/>
          </a:prstGeom>
        </p:spPr>
      </p:pic>
      <p:pic>
        <p:nvPicPr>
          <p:cNvPr id="12" name="Picture 6" descr="ã¡ã¢ãªã¼ã®ã¤ã©ã¹ãï¼ã³ã³ãã¥ã¼ã¿ã¼ï¼">
            <a:extLst>
              <a:ext uri="{FF2B5EF4-FFF2-40B4-BE49-F238E27FC236}">
                <a16:creationId xmlns:a16="http://schemas.microsoft.com/office/drawing/2014/main" id="{104D63E6-2577-8542-A658-11052C578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789040"/>
            <a:ext cx="933992" cy="9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D1549FAE-B5F4-7844-A840-A3FEC72A2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224" y="4941168"/>
            <a:ext cx="1327459" cy="1028781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2339752" y="45091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レジスタ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804248" y="35010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メモリ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619672" y="3356992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CPU</a:t>
            </a:r>
            <a:endParaRPr kumimoji="1" lang="ja-JP" altLang="en-US" dirty="0"/>
          </a:p>
        </p:txBody>
      </p:sp>
      <p:sp>
        <p:nvSpPr>
          <p:cNvPr id="19" name="左右矢印 18"/>
          <p:cNvSpPr/>
          <p:nvPr/>
        </p:nvSpPr>
        <p:spPr>
          <a:xfrm>
            <a:off x="1691680" y="5085184"/>
            <a:ext cx="648072" cy="360040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左右矢印 19"/>
          <p:cNvSpPr/>
          <p:nvPr/>
        </p:nvSpPr>
        <p:spPr>
          <a:xfrm>
            <a:off x="3707904" y="4653136"/>
            <a:ext cx="2808312" cy="576064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8198D72-8F80-BC41-A9F1-7E8938AB65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4008" y="4293096"/>
            <a:ext cx="823478" cy="64643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1552103" y="5805264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化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226476" y="57959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メモリ最適化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32356" y="2420888"/>
            <a:ext cx="8876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多くの場合、メモリ転送がボトルネック</a:t>
            </a:r>
            <a:endParaRPr kumimoji="1" lang="en-US" altLang="ja-JP" sz="2400" dirty="0" smtClean="0"/>
          </a:p>
          <a:p>
            <a:r>
              <a:rPr lang="en-US" altLang="ja-JP" sz="2400" dirty="0" smtClean="0"/>
              <a:t>SIMD</a:t>
            </a:r>
            <a:r>
              <a:rPr lang="ja-JP" altLang="en-US" sz="2400" dirty="0" smtClean="0"/>
              <a:t>化率を上げてもキャッシュ効率が低下したら性能は落ちる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763688" y="62373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↑こっちより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427984" y="623731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↑こっちの方が大事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0996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まと</a:t>
            </a:r>
            <a:r>
              <a:rPr lang="ja-JP" altLang="en-US" dirty="0"/>
              <a:t>め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83568" y="980728"/>
            <a:ext cx="8280920" cy="108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SIMD</a:t>
            </a:r>
            <a:r>
              <a:rPr lang="ja-JP" altLang="en-US" sz="3200" dirty="0" smtClean="0"/>
              <a:t>は</a:t>
            </a:r>
            <a:r>
              <a:rPr lang="en-US" altLang="ja-JP" sz="3200" dirty="0" smtClean="0">
                <a:solidFill>
                  <a:srgbClr val="FF0000"/>
                </a:solidFill>
              </a:rPr>
              <a:t>1</a:t>
            </a:r>
            <a:r>
              <a:rPr lang="ja-JP" altLang="en-US" sz="3200" dirty="0" smtClean="0">
                <a:solidFill>
                  <a:srgbClr val="FF0000"/>
                </a:solidFill>
              </a:rPr>
              <a:t>サイクル</a:t>
            </a:r>
            <a:r>
              <a:rPr lang="ja-JP" altLang="en-US" sz="3200" dirty="0" smtClean="0"/>
              <a:t>に</a:t>
            </a:r>
            <a:r>
              <a:rPr lang="ja-JP" altLang="en-US" sz="3200" dirty="0" smtClean="0">
                <a:solidFill>
                  <a:srgbClr val="FF0000"/>
                </a:solidFill>
              </a:rPr>
              <a:t>複数の命令</a:t>
            </a:r>
            <a:r>
              <a:rPr lang="ja-JP" altLang="en-US" sz="3200" dirty="0" smtClean="0"/>
              <a:t>を実行するための工夫の一つ</a:t>
            </a:r>
            <a:endParaRPr kumimoji="1" lang="en-US" altLang="ja-JP" sz="3200" dirty="0" smtClean="0"/>
          </a:p>
        </p:txBody>
      </p:sp>
      <p:pic>
        <p:nvPicPr>
          <p:cNvPr id="2050" name="Picture 2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6" y="1004408"/>
            <a:ext cx="687742" cy="54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3" y="2580691"/>
            <a:ext cx="687742" cy="54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683568" y="2518833"/>
            <a:ext cx="8280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/>
              <a:t>SIMD</a:t>
            </a:r>
            <a:r>
              <a:rPr lang="ja-JP" altLang="en-US" sz="3200" dirty="0" smtClean="0"/>
              <a:t>は</a:t>
            </a:r>
            <a:r>
              <a:rPr lang="ja-JP" altLang="en-US" sz="3200" dirty="0" smtClean="0">
                <a:solidFill>
                  <a:srgbClr val="011893"/>
                </a:solidFill>
              </a:rPr>
              <a:t>幅広レジスタ</a:t>
            </a:r>
            <a:r>
              <a:rPr lang="ja-JP" altLang="en-US" sz="3200" dirty="0" smtClean="0"/>
              <a:t>に複数のデータを載せて同時に</a:t>
            </a:r>
            <a:r>
              <a:rPr lang="ja-JP" altLang="en-US" sz="3200" dirty="0" smtClean="0">
                <a:solidFill>
                  <a:srgbClr val="FF0000"/>
                </a:solidFill>
              </a:rPr>
              <a:t>独立</a:t>
            </a:r>
            <a:r>
              <a:rPr lang="ja-JP" altLang="en-US" sz="3200" dirty="0" smtClean="0"/>
              <a:t>な計算を実行する</a:t>
            </a:r>
            <a:endParaRPr kumimoji="1" lang="en-US" altLang="ja-JP" sz="3200" dirty="0" smtClean="0"/>
          </a:p>
        </p:txBody>
      </p:sp>
      <p:pic>
        <p:nvPicPr>
          <p:cNvPr id="11" name="Picture 2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8" y="5733256"/>
            <a:ext cx="687742" cy="54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683568" y="5589240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/>
              <a:t>SIMD</a:t>
            </a:r>
            <a:r>
              <a:rPr lang="ja-JP" altLang="en-US" sz="3200" dirty="0" smtClean="0"/>
              <a:t>化は、</a:t>
            </a:r>
            <a:r>
              <a:rPr lang="ja-JP" altLang="en-US" sz="3200" dirty="0" smtClean="0">
                <a:solidFill>
                  <a:srgbClr val="011893"/>
                </a:solidFill>
              </a:rPr>
              <a:t>コンパイラに任せる</a:t>
            </a:r>
            <a:r>
              <a:rPr lang="ja-JP" altLang="en-US" sz="3200" dirty="0" smtClean="0"/>
              <a:t>方法と、</a:t>
            </a:r>
            <a:r>
              <a:rPr lang="ja-JP" altLang="en-US" sz="3200" dirty="0" smtClean="0">
                <a:solidFill>
                  <a:srgbClr val="011893"/>
                </a:solidFill>
              </a:rPr>
              <a:t>自分で書く</a:t>
            </a:r>
            <a:r>
              <a:rPr lang="ja-JP" altLang="en-US" sz="3200" dirty="0" smtClean="0"/>
              <a:t>方法がある</a:t>
            </a:r>
            <a:endParaRPr kumimoji="1" lang="en-US" altLang="ja-JP" sz="3200" dirty="0" smtClean="0"/>
          </a:p>
        </p:txBody>
      </p:sp>
      <p:pic>
        <p:nvPicPr>
          <p:cNvPr id="13" name="Picture 2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6" y="4156974"/>
            <a:ext cx="687742" cy="54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テキスト ボックス 13"/>
          <p:cNvSpPr txBox="1"/>
          <p:nvPr/>
        </p:nvSpPr>
        <p:spPr>
          <a:xfrm>
            <a:off x="683568" y="4054036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/>
              <a:t>SIMD</a:t>
            </a:r>
            <a:r>
              <a:rPr lang="ja-JP" altLang="en-US" sz="3200" dirty="0" smtClean="0"/>
              <a:t>化の目的は</a:t>
            </a:r>
            <a:r>
              <a:rPr lang="en-US" altLang="ja-JP" sz="3200" dirty="0" smtClean="0"/>
              <a:t>SIMD</a:t>
            </a:r>
            <a:r>
              <a:rPr lang="ja-JP" altLang="en-US" sz="3200" dirty="0" smtClean="0"/>
              <a:t>レジスタを活用することで</a:t>
            </a:r>
            <a:r>
              <a:rPr lang="ja-JP" altLang="en-US" sz="3200" dirty="0" smtClean="0">
                <a:solidFill>
                  <a:srgbClr val="FF0000"/>
                </a:solidFill>
              </a:rPr>
              <a:t>性能を向上</a:t>
            </a:r>
            <a:r>
              <a:rPr lang="ja-JP" altLang="en-US" sz="3200" dirty="0" smtClean="0"/>
              <a:t>させること</a:t>
            </a:r>
            <a:endParaRPr kumimoji="1"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431792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95536" y="1340768"/>
            <a:ext cx="8334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 smtClean="0"/>
              <a:t>SIMD</a:t>
            </a:r>
            <a:r>
              <a:rPr kumimoji="1" lang="ja-JP" altLang="en-US" sz="4800" dirty="0" smtClean="0"/>
              <a:t>化は面倒だが難しくない</a:t>
            </a:r>
            <a:endParaRPr kumimoji="1" lang="ja-JP" altLang="en-US" sz="4800" dirty="0"/>
          </a:p>
        </p:txBody>
      </p:sp>
      <p:pic>
        <p:nvPicPr>
          <p:cNvPr id="4" name="Picture 2" descr="機械のメンテナンスをする人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564904"/>
            <a:ext cx="2400201" cy="24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2123728" y="5373216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 smtClean="0"/>
              <a:t>まずはやってみよう</a:t>
            </a:r>
            <a:endParaRPr kumimoji="1"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324793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計算機の仕組み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F16BDB4-983D-6947-A428-17894305E5DA}"/>
              </a:ext>
            </a:extLst>
          </p:cNvPr>
          <p:cNvSpPr txBox="1"/>
          <p:nvPr/>
        </p:nvSpPr>
        <p:spPr bwMode="auto">
          <a:xfrm>
            <a:off x="1259632" y="1539949"/>
            <a:ext cx="6912768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011893"/>
                </a:solidFill>
              </a:rPr>
              <a:t>メモリ</a:t>
            </a:r>
            <a:r>
              <a:rPr kumimoji="1" lang="ja-JP" altLang="en-US" sz="2800" dirty="0"/>
              <a:t>から</a:t>
            </a:r>
            <a:r>
              <a:rPr kumimoji="1" lang="ja-JP" altLang="en-US" sz="2800" dirty="0">
                <a:solidFill>
                  <a:srgbClr val="011893"/>
                </a:solidFill>
              </a:rPr>
              <a:t>データ</a:t>
            </a:r>
            <a:r>
              <a:rPr kumimoji="1" lang="ja-JP" altLang="en-US" sz="2800" dirty="0"/>
              <a:t>と</a:t>
            </a:r>
            <a:r>
              <a:rPr kumimoji="1" lang="ja-JP" altLang="en-US" sz="2800" dirty="0">
                <a:solidFill>
                  <a:srgbClr val="011893"/>
                </a:solidFill>
              </a:rPr>
              <a:t>命令</a:t>
            </a:r>
            <a:r>
              <a:rPr kumimoji="1" lang="ja-JP" altLang="en-US" sz="2800" dirty="0"/>
              <a:t>を取ってきて</a:t>
            </a:r>
            <a:endParaRPr kumimoji="1" lang="en-US" altLang="ja-JP" sz="2800" dirty="0"/>
          </a:p>
          <a:p>
            <a:r>
              <a:rPr lang="ja-JP" altLang="en-US" sz="2800" dirty="0">
                <a:solidFill>
                  <a:srgbClr val="011893"/>
                </a:solidFill>
              </a:rPr>
              <a:t>演算機</a:t>
            </a:r>
            <a:r>
              <a:rPr lang="ja-JP" altLang="en-US" sz="2800" dirty="0"/>
              <a:t>に投げ</a:t>
            </a:r>
            <a:endParaRPr lang="en-US" altLang="ja-JP" sz="2800" dirty="0"/>
          </a:p>
          <a:p>
            <a:r>
              <a:rPr kumimoji="1" lang="ja-JP" altLang="en-US" sz="2800" dirty="0"/>
              <a:t>演算結果を</a:t>
            </a:r>
            <a:r>
              <a:rPr kumimoji="1" lang="ja-JP" altLang="en-US" sz="2800" dirty="0">
                <a:solidFill>
                  <a:srgbClr val="011893"/>
                </a:solidFill>
              </a:rPr>
              <a:t>メモリ</a:t>
            </a:r>
            <a:r>
              <a:rPr kumimoji="1" lang="ja-JP" altLang="en-US" sz="2800" dirty="0"/>
              <a:t>に書き戻す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2C6CDE1-88CC-4E4E-9CA3-F576F7D004C0}"/>
              </a:ext>
            </a:extLst>
          </p:cNvPr>
          <p:cNvSpPr txBox="1"/>
          <p:nvPr/>
        </p:nvSpPr>
        <p:spPr bwMode="auto">
          <a:xfrm>
            <a:off x="251520" y="908720"/>
            <a:ext cx="202491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計算機とは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DDC6CB9-213B-2F4C-822A-26421AD336B7}"/>
              </a:ext>
            </a:extLst>
          </p:cNvPr>
          <p:cNvSpPr txBox="1"/>
          <p:nvPr/>
        </p:nvSpPr>
        <p:spPr bwMode="auto">
          <a:xfrm>
            <a:off x="6732240" y="2852936"/>
            <a:ext cx="22365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装置のこと</a:t>
            </a:r>
            <a:endParaRPr kumimoji="1" lang="ja-JP" altLang="en-US" sz="3200" dirty="0"/>
          </a:p>
        </p:txBody>
      </p:sp>
      <p:pic>
        <p:nvPicPr>
          <p:cNvPr id="6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525463"/>
            <a:ext cx="765429" cy="71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F2CA7FE7-3E7E-184F-8DD8-C0D35E884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525463"/>
            <a:ext cx="765429" cy="71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PUã®ã¤ã©ã¹ãï¼ã³ã³ãã¥ã¼ã¿ã¼ï¼">
            <a:extLst>
              <a:ext uri="{FF2B5EF4-FFF2-40B4-BE49-F238E27FC236}">
                <a16:creationId xmlns:a16="http://schemas.microsoft.com/office/drawing/2014/main" id="{80D3F8F8-7617-C949-AB0D-1DD5380EA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45343"/>
            <a:ext cx="1055530" cy="91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ã¡ã¢ãªã¼ã®ã¤ã©ã¹ãï¼ã³ã³ãã¥ã¼ã¿ã¼ï¼">
            <a:extLst>
              <a:ext uri="{FF2B5EF4-FFF2-40B4-BE49-F238E27FC236}">
                <a16:creationId xmlns:a16="http://schemas.microsoft.com/office/drawing/2014/main" id="{104D63E6-2577-8542-A658-11052C578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4488451"/>
            <a:ext cx="933992" cy="9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1549FAE-B5F4-7844-A840-A3FEC72A2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288" y="5424555"/>
            <a:ext cx="1327459" cy="102878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583D58C-7927-1948-B6A8-78AFEFF2F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824" y="4494520"/>
            <a:ext cx="739140" cy="739140"/>
          </a:xfrm>
          <a:prstGeom prst="rect">
            <a:avLst/>
          </a:prstGeom>
        </p:spPr>
      </p:pic>
      <p:sp>
        <p:nvSpPr>
          <p:cNvPr id="13" name="左矢印 12">
            <a:extLst>
              <a:ext uri="{FF2B5EF4-FFF2-40B4-BE49-F238E27FC236}">
                <a16:creationId xmlns:a16="http://schemas.microsoft.com/office/drawing/2014/main" id="{10A4E3BA-8093-A042-8F99-743013DB7532}"/>
              </a:ext>
            </a:extLst>
          </p:cNvPr>
          <p:cNvSpPr/>
          <p:nvPr/>
        </p:nvSpPr>
        <p:spPr>
          <a:xfrm>
            <a:off x="3813324" y="4667240"/>
            <a:ext cx="538480" cy="345440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4" name="左矢印 13">
            <a:extLst>
              <a:ext uri="{FF2B5EF4-FFF2-40B4-BE49-F238E27FC236}">
                <a16:creationId xmlns:a16="http://schemas.microsoft.com/office/drawing/2014/main" id="{83A70074-F6DC-F54D-A1B1-0FCC7D03A02A}"/>
              </a:ext>
            </a:extLst>
          </p:cNvPr>
          <p:cNvSpPr/>
          <p:nvPr/>
        </p:nvSpPr>
        <p:spPr>
          <a:xfrm rot="10800000">
            <a:off x="4565164" y="5612120"/>
            <a:ext cx="538480" cy="345440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00"/>
              </a:solidFill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39C17C6-D371-6146-BEEE-3D853EC18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824" y="5398760"/>
            <a:ext cx="739140" cy="73914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DD21EE0-C9AE-BD4E-BB4B-77B9CE3F2481}"/>
              </a:ext>
            </a:extLst>
          </p:cNvPr>
          <p:cNvSpPr txBox="1"/>
          <p:nvPr/>
        </p:nvSpPr>
        <p:spPr bwMode="auto">
          <a:xfrm>
            <a:off x="3020844" y="4149080"/>
            <a:ext cx="8066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データ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8437536-1408-3B40-A8FD-8945EBB962AA}"/>
              </a:ext>
            </a:extLst>
          </p:cNvPr>
          <p:cNvSpPr txBox="1"/>
          <p:nvPr/>
        </p:nvSpPr>
        <p:spPr bwMode="auto">
          <a:xfrm>
            <a:off x="5042684" y="5012680"/>
            <a:ext cx="12105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演算結果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58198D72-8F80-BC41-A9F1-7E8938AB65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5084" y="5043160"/>
            <a:ext cx="823478" cy="64643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DD21EE0-C9AE-BD4E-BB4B-77B9CE3F2481}"/>
              </a:ext>
            </a:extLst>
          </p:cNvPr>
          <p:cNvSpPr txBox="1"/>
          <p:nvPr/>
        </p:nvSpPr>
        <p:spPr bwMode="auto">
          <a:xfrm>
            <a:off x="899592" y="3797271"/>
            <a:ext cx="67839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CP</a:t>
            </a:r>
            <a:r>
              <a:rPr lang="en-US" altLang="ja-JP" sz="2000" dirty="0"/>
              <a:t>U</a:t>
            </a:r>
            <a:endParaRPr kumimoji="1" lang="ja-JP" altLang="en-US" sz="20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DD21EE0-C9AE-BD4E-BB4B-77B9CE3F2481}"/>
              </a:ext>
            </a:extLst>
          </p:cNvPr>
          <p:cNvSpPr txBox="1"/>
          <p:nvPr/>
        </p:nvSpPr>
        <p:spPr bwMode="auto">
          <a:xfrm>
            <a:off x="7380312" y="3840379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メモリ</a:t>
            </a:r>
            <a:endParaRPr kumimoji="1" lang="ja-JP" altLang="en-US" sz="2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79512" y="62373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演算</a:t>
            </a:r>
            <a:r>
              <a:rPr lang="ja-JP" altLang="en-US" dirty="0"/>
              <a:t>器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259632" y="62280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mtClean="0"/>
              <a:t>演算</a:t>
            </a:r>
            <a:r>
              <a:rPr lang="ja-JP" altLang="en-US"/>
              <a:t>器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5854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計算機の仕組み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83568" y="1556792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データを</a:t>
            </a:r>
            <a:r>
              <a:rPr lang="ja-JP" altLang="en-US" sz="3200" dirty="0" smtClean="0">
                <a:solidFill>
                  <a:srgbClr val="011893"/>
                </a:solidFill>
              </a:rPr>
              <a:t>レジスタ</a:t>
            </a:r>
            <a:r>
              <a:rPr lang="ja-JP" altLang="en-US" sz="3200" dirty="0" smtClean="0"/>
              <a:t>に載せて</a:t>
            </a:r>
            <a:r>
              <a:rPr lang="ja-JP" altLang="en-US" sz="3200" dirty="0" smtClean="0">
                <a:solidFill>
                  <a:srgbClr val="011893"/>
                </a:solidFill>
              </a:rPr>
              <a:t>演算器</a:t>
            </a:r>
            <a:r>
              <a:rPr lang="ja-JP" altLang="en-US" sz="3200" dirty="0" smtClean="0"/>
              <a:t>に投げる</a:t>
            </a:r>
            <a:endParaRPr lang="en-US" altLang="ja-JP" sz="3200" dirty="0" smtClean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2C6CDE1-88CC-4E4E-9CA3-F576F7D004C0}"/>
              </a:ext>
            </a:extLst>
          </p:cNvPr>
          <p:cNvSpPr txBox="1"/>
          <p:nvPr/>
        </p:nvSpPr>
        <p:spPr bwMode="auto">
          <a:xfrm>
            <a:off x="251520" y="908720"/>
            <a:ext cx="182614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計算機は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DDC6CB9-213B-2F4C-822A-26421AD336B7}"/>
              </a:ext>
            </a:extLst>
          </p:cNvPr>
          <p:cNvSpPr txBox="1"/>
          <p:nvPr/>
        </p:nvSpPr>
        <p:spPr bwMode="auto">
          <a:xfrm>
            <a:off x="6012160" y="2276872"/>
            <a:ext cx="30572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ことで計算する</a:t>
            </a:r>
            <a:endParaRPr kumimoji="1" lang="ja-JP" altLang="en-US" sz="3200" dirty="0"/>
          </a:p>
        </p:txBody>
      </p:sp>
      <p:sp>
        <p:nvSpPr>
          <p:cNvPr id="7" name="AutoShape 4" descr="木製パレットのイラスト（荷台）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木製パレットのイラスト（荷台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853847"/>
            <a:ext cx="1728192" cy="144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荷物が載った木製パレットのイラスト（荷台）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212976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077072"/>
            <a:ext cx="1440160" cy="133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左矢印 10">
            <a:extLst>
              <a:ext uri="{FF2B5EF4-FFF2-40B4-BE49-F238E27FC236}">
                <a16:creationId xmlns:a16="http://schemas.microsoft.com/office/drawing/2014/main" id="{10A4E3BA-8093-A042-8F99-743013DB7532}"/>
              </a:ext>
            </a:extLst>
          </p:cNvPr>
          <p:cNvSpPr/>
          <p:nvPr/>
        </p:nvSpPr>
        <p:spPr>
          <a:xfrm rot="18900000">
            <a:off x="4860693" y="5295431"/>
            <a:ext cx="574745" cy="443603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2" name="左矢印 11">
            <a:extLst>
              <a:ext uri="{FF2B5EF4-FFF2-40B4-BE49-F238E27FC236}">
                <a16:creationId xmlns:a16="http://schemas.microsoft.com/office/drawing/2014/main" id="{10A4E3BA-8093-A042-8F99-743013DB7532}"/>
              </a:ext>
            </a:extLst>
          </p:cNvPr>
          <p:cNvSpPr/>
          <p:nvPr/>
        </p:nvSpPr>
        <p:spPr>
          <a:xfrm rot="13500000">
            <a:off x="4860693" y="4215311"/>
            <a:ext cx="574745" cy="443603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00"/>
              </a:solidFill>
            </a:endParaRPr>
          </a:p>
        </p:txBody>
      </p:sp>
      <p:pic>
        <p:nvPicPr>
          <p:cNvPr id="13" name="Picture 4" descr="荷物が載った木製パレットのイラスト（荷台）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013176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755576" y="34938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レジスタ</a:t>
            </a:r>
            <a:endParaRPr kumimoji="1" lang="ja-JP" altLang="en-US" sz="2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419872" y="270892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データ</a:t>
            </a:r>
            <a:endParaRPr lang="en-US" altLang="ja-JP" sz="24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092552" y="372541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演算</a:t>
            </a:r>
            <a:r>
              <a:rPr lang="ja-JP" altLang="en-US" sz="2400" dirty="0"/>
              <a:t>器</a:t>
            </a:r>
            <a:endParaRPr kumimoji="1" lang="ja-JP" altLang="en-US" sz="24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372252" y="45811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演算</a:t>
            </a:r>
            <a:r>
              <a:rPr lang="ja-JP" altLang="en-US" sz="2400" dirty="0"/>
              <a:t>結果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0713" y="6381328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データをレジスタに載せて計算し、結果もレジスタに帰ってくる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1415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計算機の仕組み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1095127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011893"/>
                </a:solidFill>
              </a:rPr>
              <a:t>整数</a:t>
            </a:r>
            <a:r>
              <a:rPr kumimoji="1" lang="ja-JP" altLang="en-US" sz="2400" dirty="0" smtClean="0"/>
              <a:t>と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浮動小数点数</a:t>
            </a:r>
            <a:r>
              <a:rPr kumimoji="1" lang="ja-JP" altLang="en-US" sz="2400" dirty="0" smtClean="0"/>
              <a:t>は異なる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レジスタ</a:t>
            </a:r>
            <a:r>
              <a:rPr kumimoji="1" lang="ja-JP" altLang="en-US" sz="2400" dirty="0" smtClean="0"/>
              <a:t>、異なる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演算器</a:t>
            </a:r>
            <a:r>
              <a:rPr kumimoji="1" lang="ja-JP" altLang="en-US" sz="2400" dirty="0" smtClean="0"/>
              <a:t>を使う</a:t>
            </a:r>
            <a:endParaRPr kumimoji="1" lang="ja-JP" altLang="en-US" sz="2400" dirty="0"/>
          </a:p>
        </p:txBody>
      </p:sp>
      <p:pic>
        <p:nvPicPr>
          <p:cNvPr id="2050" name="Picture 2" descr="樹脂パレットのイラスト（荷台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35287"/>
            <a:ext cx="1719594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木製パレットのイラスト（荷台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463279"/>
            <a:ext cx="1728192" cy="144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1259632" y="203123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整数</a:t>
            </a:r>
            <a:r>
              <a:rPr kumimoji="1" lang="ja-JP" altLang="en-US" sz="2400" dirty="0" smtClean="0"/>
              <a:t>レジスタ</a:t>
            </a:r>
            <a:endParaRPr kumimoji="1"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13689" y="203123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浮動小数点レジスタ</a:t>
            </a:r>
            <a:endParaRPr kumimoji="1" lang="ja-JP" altLang="en-US" sz="2400" dirty="0"/>
          </a:p>
        </p:txBody>
      </p:sp>
      <p:pic>
        <p:nvPicPr>
          <p:cNvPr id="8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983559"/>
            <a:ext cx="1053020" cy="9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1331640" y="591966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整数</a:t>
            </a:r>
            <a:r>
              <a:rPr lang="ja-JP" altLang="en-US" sz="2400" dirty="0" smtClean="0"/>
              <a:t>演算器</a:t>
            </a:r>
            <a:endParaRPr kumimoji="1" lang="ja-JP" altLang="en-US" sz="2400" dirty="0"/>
          </a:p>
        </p:txBody>
      </p:sp>
      <p:pic>
        <p:nvPicPr>
          <p:cNvPr id="10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771" y="4983559"/>
            <a:ext cx="1053020" cy="9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5148064" y="591966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浮動小数演算器</a:t>
            </a:r>
            <a:endParaRPr kumimoji="1" lang="ja-JP" altLang="en-US" sz="2400" dirty="0"/>
          </a:p>
        </p:txBody>
      </p:sp>
      <p:sp>
        <p:nvSpPr>
          <p:cNvPr id="4" name="上下矢印 3"/>
          <p:cNvSpPr/>
          <p:nvPr/>
        </p:nvSpPr>
        <p:spPr>
          <a:xfrm>
            <a:off x="2051720" y="4119463"/>
            <a:ext cx="432048" cy="784104"/>
          </a:xfrm>
          <a:prstGeom prst="up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上下矢印 12"/>
          <p:cNvSpPr/>
          <p:nvPr/>
        </p:nvSpPr>
        <p:spPr>
          <a:xfrm>
            <a:off x="6012160" y="4119463"/>
            <a:ext cx="432048" cy="784104"/>
          </a:xfrm>
          <a:prstGeom prst="up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1520" y="433548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整数</a:t>
            </a:r>
            <a:r>
              <a:rPr lang="ja-JP" altLang="en-US" sz="1400" dirty="0" smtClean="0"/>
              <a:t>レジスタ</a:t>
            </a:r>
            <a:endParaRPr lang="en-US" altLang="ja-JP" sz="1400" dirty="0" smtClean="0"/>
          </a:p>
          <a:p>
            <a:r>
              <a:rPr kumimoji="1" lang="ja-JP" altLang="en-US" sz="1400" dirty="0" smtClean="0"/>
              <a:t>しか受け付けない</a:t>
            </a:r>
            <a:endParaRPr kumimoji="1" lang="ja-JP" altLang="en-US" sz="1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804248" y="4244315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/>
              <a:t>浮動</a:t>
            </a:r>
            <a:r>
              <a:rPr lang="ja-JP" altLang="en-US" sz="1400" dirty="0"/>
              <a:t>小</a:t>
            </a:r>
            <a:r>
              <a:rPr lang="ja-JP" altLang="en-US" sz="1400" dirty="0" smtClean="0"/>
              <a:t>数</a:t>
            </a:r>
            <a:r>
              <a:rPr lang="ja-JP" altLang="en-US" sz="1400" dirty="0"/>
              <a:t>点</a:t>
            </a:r>
            <a:r>
              <a:rPr lang="ja-JP" altLang="en-US" sz="1400" dirty="0" smtClean="0"/>
              <a:t>レジスタ</a:t>
            </a:r>
            <a:endParaRPr lang="en-US" altLang="ja-JP" sz="1400" dirty="0" smtClean="0"/>
          </a:p>
          <a:p>
            <a:r>
              <a:rPr kumimoji="1" lang="ja-JP" altLang="en-US" sz="1400" dirty="0" smtClean="0"/>
              <a:t>しか受け付けない</a:t>
            </a:r>
            <a:endParaRPr kumimoji="1" lang="ja-JP" altLang="en-US" sz="1400" dirty="0"/>
          </a:p>
        </p:txBody>
      </p:sp>
      <p:sp>
        <p:nvSpPr>
          <p:cNvPr id="14" name="上下矢印 13"/>
          <p:cNvSpPr/>
          <p:nvPr/>
        </p:nvSpPr>
        <p:spPr>
          <a:xfrm rot="18317732">
            <a:off x="4036061" y="3375373"/>
            <a:ext cx="280031" cy="2360587"/>
          </a:xfrm>
          <a:prstGeom prst="up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上下矢印 17"/>
          <p:cNvSpPr/>
          <p:nvPr/>
        </p:nvSpPr>
        <p:spPr>
          <a:xfrm rot="3301484">
            <a:off x="4032664" y="3370430"/>
            <a:ext cx="280031" cy="2360587"/>
          </a:xfrm>
          <a:prstGeom prst="up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バツのマークのイラスト「×」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119463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38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計算機の仕組み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5576" y="1124744"/>
            <a:ext cx="70375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レジスタには</a:t>
            </a:r>
            <a:r>
              <a:rPr kumimoji="1" lang="ja-JP" altLang="en-US" sz="3200" dirty="0" smtClean="0">
                <a:solidFill>
                  <a:srgbClr val="011893"/>
                </a:solidFill>
              </a:rPr>
              <a:t>長さ</a:t>
            </a:r>
            <a:r>
              <a:rPr kumimoji="1" lang="ja-JP" altLang="en-US" sz="3200" dirty="0" smtClean="0"/>
              <a:t>がある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レジスタの長さは</a:t>
            </a:r>
            <a:r>
              <a:rPr lang="ja-JP" altLang="en-US" sz="3200" dirty="0" smtClean="0">
                <a:solidFill>
                  <a:srgbClr val="011893"/>
                </a:solidFill>
              </a:rPr>
              <a:t>ビット数</a:t>
            </a:r>
            <a:r>
              <a:rPr lang="en-US" altLang="ja-JP" sz="3200" dirty="0" smtClean="0"/>
              <a:t>(bit)</a:t>
            </a:r>
            <a:r>
              <a:rPr lang="ja-JP" altLang="en-US" sz="3200" dirty="0" smtClean="0"/>
              <a:t>で表す</a:t>
            </a:r>
            <a:endParaRPr lang="en-US" altLang="ja-JP" sz="32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87624" y="234888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32</a:t>
            </a:r>
            <a:r>
              <a:rPr kumimoji="1" lang="ja-JP" altLang="en-US" sz="2400" dirty="0" smtClean="0"/>
              <a:t>ビットレジスタ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72000" y="234888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64</a:t>
            </a:r>
            <a:r>
              <a:rPr kumimoji="1" lang="ja-JP" altLang="en-US" sz="2400" dirty="0" smtClean="0"/>
              <a:t>ビットレジスタ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43608" y="4437112"/>
            <a:ext cx="6647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ハードウェアやソフトウェアの「ビット数」は</a:t>
            </a:r>
            <a:endParaRPr lang="en-US" altLang="ja-JP" sz="2400" dirty="0" smtClean="0"/>
          </a:p>
          <a:p>
            <a:r>
              <a:rPr lang="ja-JP" altLang="en-US" sz="2400" dirty="0" smtClean="0"/>
              <a:t>対応する</a:t>
            </a:r>
            <a:r>
              <a:rPr lang="ja-JP" altLang="en-US" sz="2400" dirty="0" smtClean="0">
                <a:solidFill>
                  <a:srgbClr val="011893"/>
                </a:solidFill>
              </a:rPr>
              <a:t>整数レジスタ</a:t>
            </a:r>
            <a:r>
              <a:rPr lang="ja-JP" altLang="en-US" sz="2400" dirty="0" smtClean="0"/>
              <a:t>のビット数で決まる</a:t>
            </a:r>
            <a:endParaRPr kumimoji="1" lang="ja-JP" altLang="en-US" sz="2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79512" y="57332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ファミコン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3528" y="609329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8</a:t>
            </a:r>
            <a:r>
              <a:rPr kumimoji="1" lang="ja-JP" altLang="en-US" dirty="0" smtClean="0"/>
              <a:t>ビット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123728" y="57332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スーファミ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238708" y="60932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16</a:t>
            </a:r>
            <a:r>
              <a:rPr kumimoji="1" lang="ja-JP" altLang="en-US" dirty="0" smtClean="0"/>
              <a:t>ビット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184664" y="5733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プレステ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211960" y="60932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32</a:t>
            </a:r>
            <a:r>
              <a:rPr kumimoji="1" lang="ja-JP" altLang="en-US" dirty="0" smtClean="0"/>
              <a:t>ビット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956408" y="5733256"/>
            <a:ext cx="192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NINTENDO64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12392" y="6093296"/>
            <a:ext cx="116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64</a:t>
            </a:r>
            <a:r>
              <a:rPr kumimoji="1" lang="ja-JP" altLang="en-US" dirty="0" smtClean="0"/>
              <a:t>ビット</a:t>
            </a:r>
            <a:endParaRPr kumimoji="1" lang="ja-JP" altLang="en-US" dirty="0"/>
          </a:p>
        </p:txBody>
      </p:sp>
      <p:sp>
        <p:nvSpPr>
          <p:cNvPr id="19" name="右矢印 18"/>
          <p:cNvSpPr/>
          <p:nvPr/>
        </p:nvSpPr>
        <p:spPr>
          <a:xfrm>
            <a:off x="1619672" y="5877272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矢印 19"/>
          <p:cNvSpPr/>
          <p:nvPr/>
        </p:nvSpPr>
        <p:spPr>
          <a:xfrm>
            <a:off x="3635896" y="5877272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/>
          <p:cNvSpPr/>
          <p:nvPr/>
        </p:nvSpPr>
        <p:spPr>
          <a:xfrm>
            <a:off x="5436096" y="5877272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/>
          <p:cNvSpPr/>
          <p:nvPr/>
        </p:nvSpPr>
        <p:spPr>
          <a:xfrm>
            <a:off x="7668344" y="5877272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8100392" y="587727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・・・</a:t>
            </a:r>
            <a:endParaRPr kumimoji="1" lang="ja-JP" altLang="en-US" dirty="0"/>
          </a:p>
        </p:txBody>
      </p:sp>
      <p:pic>
        <p:nvPicPr>
          <p:cNvPr id="24" name="Picture 2" descr="樹脂パレットのイラスト（荷台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924944"/>
            <a:ext cx="1719594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樹脂パレットのイラスト（荷台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598" y="2780928"/>
            <a:ext cx="1719594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樹脂パレットのイラスト（荷台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694" y="3140968"/>
            <a:ext cx="1719594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84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計算機の仕組み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7584" y="1124744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数値計算では、主に</a:t>
            </a:r>
            <a:r>
              <a:rPr lang="ja-JP" altLang="en-US" sz="3200" dirty="0" smtClean="0">
                <a:solidFill>
                  <a:srgbClr val="011893"/>
                </a:solidFill>
              </a:rPr>
              <a:t>倍精度実数</a:t>
            </a:r>
            <a:r>
              <a:rPr lang="ja-JP" altLang="en-US" sz="3200" dirty="0" smtClean="0"/>
              <a:t>を用いる</a:t>
            </a:r>
            <a:endParaRPr lang="en-US" altLang="ja-JP" sz="3200" dirty="0" smtClean="0"/>
          </a:p>
          <a:p>
            <a:r>
              <a:rPr lang="ja-JP" altLang="en-US" sz="3200" dirty="0" smtClean="0"/>
              <a:t>倍精度実数は</a:t>
            </a:r>
            <a:r>
              <a:rPr lang="en-US" altLang="ja-JP" sz="3200" dirty="0" smtClean="0">
                <a:solidFill>
                  <a:srgbClr val="011893"/>
                </a:solidFill>
              </a:rPr>
              <a:t>64</a:t>
            </a:r>
            <a:r>
              <a:rPr lang="ja-JP" altLang="en-US" sz="3200" dirty="0" smtClean="0">
                <a:solidFill>
                  <a:srgbClr val="011893"/>
                </a:solidFill>
              </a:rPr>
              <a:t>ビット</a:t>
            </a:r>
            <a:r>
              <a:rPr lang="ja-JP" altLang="en-US" sz="3200" dirty="0" smtClean="0"/>
              <a:t>で表現される</a:t>
            </a:r>
            <a:endParaRPr lang="en-US" altLang="ja-JP" sz="32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3533" y="2583925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64</a:t>
            </a:r>
            <a:r>
              <a:rPr kumimoji="1" lang="ja-JP" altLang="en-US" sz="2400" dirty="0" smtClean="0"/>
              <a:t>ビット</a:t>
            </a:r>
            <a:r>
              <a:rPr lang="ja-JP" altLang="en-US" sz="2400" dirty="0" smtClean="0"/>
              <a:t>浮動</a:t>
            </a:r>
            <a:r>
              <a:rPr lang="ja-JP" altLang="en-US" sz="2400" dirty="0"/>
              <a:t>小</a:t>
            </a:r>
            <a:r>
              <a:rPr lang="ja-JP" altLang="en-US" sz="2400" dirty="0" smtClean="0"/>
              <a:t>数</a:t>
            </a:r>
            <a:r>
              <a:rPr lang="ja-JP" altLang="en-US" sz="2400" dirty="0"/>
              <a:t>点</a:t>
            </a:r>
            <a:r>
              <a:rPr kumimoji="1" lang="ja-JP" altLang="en-US" sz="2400" dirty="0" smtClean="0"/>
              <a:t>レジスタ</a:t>
            </a:r>
            <a:endParaRPr kumimoji="1" lang="ja-JP" altLang="en-US" sz="2400" dirty="0"/>
          </a:p>
        </p:txBody>
      </p:sp>
      <p:pic>
        <p:nvPicPr>
          <p:cNvPr id="3074" name="Picture 2" descr="段ボール箱のイラスト（閉じた状態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187" y="3007548"/>
            <a:ext cx="1968153" cy="178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5580112" y="2564904"/>
            <a:ext cx="3238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倍精度実数 </a:t>
            </a:r>
            <a:r>
              <a:rPr lang="en-US" altLang="ja-JP" sz="2400" dirty="0" smtClean="0"/>
              <a:t>(64</a:t>
            </a:r>
            <a:r>
              <a:rPr lang="ja-JP" altLang="en-US" sz="2400" dirty="0" smtClean="0"/>
              <a:t>ビット</a:t>
            </a:r>
            <a:r>
              <a:rPr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8" name="左矢印 7"/>
          <p:cNvSpPr/>
          <p:nvPr/>
        </p:nvSpPr>
        <p:spPr>
          <a:xfrm>
            <a:off x="4429957" y="3664045"/>
            <a:ext cx="1152128" cy="576064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357949" y="329471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ひとつ乗る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22717" y="4797152"/>
            <a:ext cx="9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数値計算に用いる</a:t>
            </a:r>
            <a:r>
              <a:rPr lang="en-US" altLang="ja-JP" sz="2400" dirty="0" smtClean="0"/>
              <a:t>CPU</a:t>
            </a:r>
            <a:r>
              <a:rPr lang="ja-JP" altLang="en-US" sz="2400" dirty="0" smtClean="0"/>
              <a:t>の多くは</a:t>
            </a:r>
            <a:r>
              <a:rPr kumimoji="1" lang="en-US" altLang="ja-JP" sz="2400" dirty="0" smtClean="0">
                <a:solidFill>
                  <a:srgbClr val="011893"/>
                </a:solidFill>
              </a:rPr>
              <a:t>64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ビット整数レジスタ</a:t>
            </a:r>
            <a:r>
              <a:rPr kumimoji="1" lang="ja-JP" altLang="en-US" sz="2400" dirty="0" smtClean="0"/>
              <a:t>と</a:t>
            </a:r>
            <a:endParaRPr kumimoji="1" lang="en-US" altLang="ja-JP" sz="2400" dirty="0" smtClean="0"/>
          </a:p>
          <a:p>
            <a:r>
              <a:rPr kumimoji="1" lang="en-US" altLang="ja-JP" sz="2400" dirty="0" smtClean="0">
                <a:solidFill>
                  <a:srgbClr val="011893"/>
                </a:solidFill>
              </a:rPr>
              <a:t>64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ビット浮動小数点レジスタ</a:t>
            </a:r>
            <a:r>
              <a:rPr kumimoji="1" lang="ja-JP" altLang="en-US" sz="2400" dirty="0" smtClean="0"/>
              <a:t>を持つ</a:t>
            </a:r>
            <a:endParaRPr kumimoji="1" lang="ja-JP" altLang="en-US" sz="2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7504" y="5805264"/>
            <a:ext cx="8640960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ただし、</a:t>
            </a:r>
            <a:r>
              <a:rPr lang="en-US" altLang="ja-JP" sz="2400" dirty="0" smtClean="0"/>
              <a:t>x86</a:t>
            </a:r>
            <a:r>
              <a:rPr lang="ja-JP" altLang="en-US" sz="2400" dirty="0" smtClean="0"/>
              <a:t>系の</a:t>
            </a:r>
            <a:r>
              <a:rPr lang="en-US" altLang="ja-JP" sz="2400" dirty="0" smtClean="0"/>
              <a:t>CPU</a:t>
            </a:r>
            <a:r>
              <a:rPr lang="ja-JP" altLang="en-US" sz="2400" dirty="0" smtClean="0"/>
              <a:t>は歴史的事情により</a:t>
            </a:r>
            <a:r>
              <a:rPr lang="en-US" altLang="ja-JP" sz="2400" dirty="0" smtClean="0"/>
              <a:t>64</a:t>
            </a:r>
            <a:r>
              <a:rPr lang="ja-JP" altLang="en-US" sz="2400" dirty="0" smtClean="0"/>
              <a:t>ビット浮動小数点</a:t>
            </a:r>
            <a:r>
              <a:rPr kumimoji="1" lang="ja-JP" altLang="en-US" sz="2400" dirty="0" smtClean="0"/>
              <a:t>レジスタを持たず、</a:t>
            </a:r>
            <a:r>
              <a:rPr kumimoji="1" lang="en-US" altLang="ja-JP" sz="2400" dirty="0" smtClean="0">
                <a:solidFill>
                  <a:srgbClr val="011893"/>
                </a:solidFill>
              </a:rPr>
              <a:t>128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ビット</a:t>
            </a:r>
            <a:r>
              <a:rPr kumimoji="1" lang="en-US" altLang="ja-JP" sz="2400" dirty="0" smtClean="0">
                <a:solidFill>
                  <a:srgbClr val="011893"/>
                </a:solidFill>
              </a:rPr>
              <a:t>SIMD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レジスタ</a:t>
            </a:r>
            <a:r>
              <a:rPr kumimoji="1" lang="ja-JP" altLang="en-US" sz="2400" dirty="0" smtClean="0"/>
              <a:t>を使う</a:t>
            </a:r>
            <a:endParaRPr kumimoji="1" lang="ja-JP" altLang="en-US" sz="2400" dirty="0"/>
          </a:p>
        </p:txBody>
      </p:sp>
      <p:pic>
        <p:nvPicPr>
          <p:cNvPr id="14" name="Picture 2" descr="木製パレットのイラスト（荷台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0968"/>
            <a:ext cx="1944216" cy="16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14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右矢印 10"/>
          <p:cNvSpPr/>
          <p:nvPr/>
        </p:nvSpPr>
        <p:spPr>
          <a:xfrm>
            <a:off x="2843808" y="3861048"/>
            <a:ext cx="3384376" cy="648072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パイプライン</a:t>
            </a:r>
            <a:r>
              <a:rPr lang="ja-JP" altLang="en-US" dirty="0"/>
              <a:t>処理</a:t>
            </a:r>
            <a:endParaRPr kumimoji="1" lang="ja-JP" altLang="en-US" dirty="0"/>
          </a:p>
        </p:txBody>
      </p:sp>
      <p:pic>
        <p:nvPicPr>
          <p:cNvPr id="3" name="Picture 4" descr="荷物が載った木製パレットのイラスト（荷台）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64904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509120"/>
            <a:ext cx="1440160" cy="133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左矢印 4">
            <a:extLst>
              <a:ext uri="{FF2B5EF4-FFF2-40B4-BE49-F238E27FC236}">
                <a16:creationId xmlns:a16="http://schemas.microsoft.com/office/drawing/2014/main" id="{10A4E3BA-8093-A042-8F99-743013DB7532}"/>
              </a:ext>
            </a:extLst>
          </p:cNvPr>
          <p:cNvSpPr/>
          <p:nvPr/>
        </p:nvSpPr>
        <p:spPr>
          <a:xfrm rot="5400000">
            <a:off x="6810685" y="3998627"/>
            <a:ext cx="574745" cy="443603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6" name="左矢印 5">
            <a:extLst>
              <a:ext uri="{FF2B5EF4-FFF2-40B4-BE49-F238E27FC236}">
                <a16:creationId xmlns:a16="http://schemas.microsoft.com/office/drawing/2014/main" id="{10A4E3BA-8093-A042-8F99-743013DB7532}"/>
              </a:ext>
            </a:extLst>
          </p:cNvPr>
          <p:cNvSpPr/>
          <p:nvPr/>
        </p:nvSpPr>
        <p:spPr>
          <a:xfrm rot="16200000">
            <a:off x="1626109" y="3998627"/>
            <a:ext cx="574745" cy="443603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00"/>
              </a:solidFill>
            </a:endParaRPr>
          </a:p>
        </p:txBody>
      </p:sp>
      <p:pic>
        <p:nvPicPr>
          <p:cNvPr id="7" name="Picture 4" descr="荷物が載った木製パレットのイラスト（荷台）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828" y="2492896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1331640" y="206084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データ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403648" y="573325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演算</a:t>
            </a:r>
            <a:r>
              <a:rPr lang="ja-JP" altLang="en-US" sz="2400" dirty="0"/>
              <a:t>器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372200" y="206084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演算</a:t>
            </a:r>
            <a:r>
              <a:rPr lang="ja-JP" altLang="en-US" sz="2400" dirty="0"/>
              <a:t>結果</a:t>
            </a:r>
            <a:endParaRPr kumimoji="1" lang="ja-JP" altLang="en-US" sz="2400" dirty="0"/>
          </a:p>
        </p:txBody>
      </p:sp>
      <p:pic>
        <p:nvPicPr>
          <p:cNvPr id="1026" name="Picture 2" descr="目覚まし時計のイラスト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068960"/>
            <a:ext cx="1556914" cy="186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509120"/>
            <a:ext cx="1440160" cy="133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6516216" y="573325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演算</a:t>
            </a:r>
            <a:r>
              <a:rPr lang="ja-JP" altLang="en-US" sz="2400" dirty="0"/>
              <a:t>器</a:t>
            </a:r>
            <a:endParaRPr kumimoji="1" lang="ja-JP" altLang="en-US" sz="24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51520" y="1052736"/>
            <a:ext cx="880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演算器に計算を投げてから結果が返ってくるまで時間がかかる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この時間を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レイテンシ</a:t>
            </a:r>
            <a:r>
              <a:rPr kumimoji="1" lang="ja-JP" altLang="en-US" sz="2400" dirty="0" smtClean="0"/>
              <a:t>と呼び、サイクル数で測る</a:t>
            </a:r>
            <a:endParaRPr kumimoji="1" lang="ja-JP" altLang="en-US" sz="24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07504" y="6309320"/>
            <a:ext cx="8645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浮動小数点演算なら、加減乗算で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～</a:t>
            </a:r>
            <a:r>
              <a:rPr kumimoji="1" lang="en-US" altLang="ja-JP" dirty="0" smtClean="0"/>
              <a:t>6</a:t>
            </a:r>
            <a:r>
              <a:rPr kumimoji="1" lang="ja-JP" altLang="en-US" dirty="0" smtClean="0"/>
              <a:t>サイクル程度。除算は遅い</a:t>
            </a:r>
            <a:r>
              <a:rPr kumimoji="1" lang="en-US" altLang="ja-JP" dirty="0" smtClean="0"/>
              <a:t>(10</a:t>
            </a:r>
            <a:r>
              <a:rPr kumimoji="1" lang="ja-JP" altLang="en-US" dirty="0" smtClean="0"/>
              <a:t>～</a:t>
            </a:r>
            <a:r>
              <a:rPr kumimoji="1" lang="en-US" altLang="ja-JP" dirty="0" smtClean="0"/>
              <a:t>20</a:t>
            </a:r>
            <a:r>
              <a:rPr kumimoji="1" lang="ja-JP" altLang="en-US" dirty="0" smtClean="0"/>
              <a:t>サイクル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6873511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2872</TotalTime>
  <Words>1564</Words>
  <Application>Microsoft Office PowerPoint</Application>
  <PresentationFormat>画面に合わせる (4:3)</PresentationFormat>
  <Paragraphs>336</Paragraphs>
  <Slides>33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39" baseType="lpstr">
      <vt:lpstr>HGｺﾞｼｯｸE</vt:lpstr>
      <vt:lpstr>游ゴシック</vt:lpstr>
      <vt:lpstr>Arial</vt:lpstr>
      <vt:lpstr>Consolas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565</cp:revision>
  <dcterms:created xsi:type="dcterms:W3CDTF">2019-01-02T05:23:01Z</dcterms:created>
  <dcterms:modified xsi:type="dcterms:W3CDTF">2020-04-29T03:54:13Z</dcterms:modified>
</cp:coreProperties>
</file>